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1"/>
  </p:sldMasterIdLst>
  <p:sldIdLst>
    <p:sldId id="256" r:id="rId2"/>
    <p:sldId id="258" r:id="rId3"/>
    <p:sldId id="257" r:id="rId4"/>
    <p:sldId id="259" r:id="rId5"/>
    <p:sldId id="260" r:id="rId6"/>
    <p:sldId id="261" r:id="rId7"/>
    <p:sldId id="262" r:id="rId8"/>
    <p:sldId id="263" r:id="rId9"/>
    <p:sldId id="268" r:id="rId10"/>
    <p:sldId id="264" r:id="rId11"/>
    <p:sldId id="265" r:id="rId12"/>
    <p:sldId id="269" r:id="rId13"/>
    <p:sldId id="270" r:id="rId14"/>
    <p:sldId id="271" r:id="rId15"/>
    <p:sldId id="273" r:id="rId16"/>
    <p:sldId id="283" r:id="rId17"/>
    <p:sldId id="272" r:id="rId18"/>
    <p:sldId id="277" r:id="rId19"/>
    <p:sldId id="274" r:id="rId20"/>
    <p:sldId id="278" r:id="rId21"/>
    <p:sldId id="279" r:id="rId22"/>
    <p:sldId id="275" r:id="rId23"/>
    <p:sldId id="280" r:id="rId24"/>
    <p:sldId id="276" r:id="rId25"/>
    <p:sldId id="281" r:id="rId26"/>
    <p:sldId id="267" r:id="rId27"/>
    <p:sldId id="266" r:id="rId28"/>
  </p:sldIdLst>
  <p:sldSz cx="9144000" cy="6858000" type="screen4x3"/>
  <p:notesSz cx="6858000" cy="9144000"/>
  <p:custDataLst>
    <p:tags r:id="rId29"/>
  </p:custData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1" d="100"/>
          <a:sy n="91" d="100"/>
        </p:scale>
        <p:origin x="-120" y="-30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2362200" y="4038600"/>
            <a:ext cx="6477000" cy="1828800"/>
          </a:xfrm>
        </p:spPr>
        <p:txBody>
          <a:bodyPr anchor="b"/>
          <a:lstStyle>
            <a:lvl1pPr>
              <a:defRPr cap="all" baseline="0"/>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01D81B7-5167-4FEE-AE83-CF859634C04B}" type="datetimeFigureOut">
              <a:rPr lang="fr-FR" smtClean="0"/>
              <a:pPr/>
              <a:t>30/09/2009</a:t>
            </a:fld>
            <a:endParaRPr lang="fr-CA"/>
          </a:p>
        </p:txBody>
      </p:sp>
      <p:sp>
        <p:nvSpPr>
          <p:cNvPr id="17" name="Espace réservé du pied de page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0" lang="en-US"/>
          </a:p>
        </p:txBody>
      </p:sp>
      <p:sp>
        <p:nvSpPr>
          <p:cNvPr id="29" name="Espace réservé du numéro de diapositive 28"/>
          <p:cNvSpPr>
            <a:spLocks noGrp="1"/>
          </p:cNvSpPr>
          <p:nvPr>
            <p:ph type="sldNum" sz="quarter" idx="12"/>
          </p:nvPr>
        </p:nvSpPr>
        <p:spPr>
          <a:xfrm>
            <a:off x="8001000" y="228600"/>
            <a:ext cx="838200" cy="381000"/>
          </a:xfrm>
        </p:spPr>
        <p:txBody>
          <a:bodyPr/>
          <a:lstStyle>
            <a:lvl1pPr>
              <a:defRPr>
                <a:solidFill>
                  <a:schemeClr val="tx2"/>
                </a:solidFill>
              </a:defRPr>
            </a:lvl1pPr>
          </a:lstStyle>
          <a:p>
            <a:fld id="{CA15C064-DD44-4CAC-873E-2D1F54821676}" type="slidenum">
              <a:rPr kumimoji="0" lang="en-US" smtClean="0"/>
              <a:pPr/>
              <a:t>‹N°›</a:t>
            </a:fld>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901D81B7-5167-4FEE-AE83-CF859634C04B}" type="datetimeFigureOut">
              <a:rPr lang="fr-FR" smtClean="0"/>
              <a:pPr/>
              <a:t>30/09/2009</a:t>
            </a:fld>
            <a:endParaRPr lang="fr-CA"/>
          </a:p>
        </p:txBody>
      </p:sp>
      <p:sp>
        <p:nvSpPr>
          <p:cNvPr id="5" name="Espace réservé du pied de page 4"/>
          <p:cNvSpPr>
            <a:spLocks noGrp="1"/>
          </p:cNvSpPr>
          <p:nvPr>
            <p:ph type="ftr" sz="quarter" idx="11"/>
          </p:nvPr>
        </p:nvSpPr>
        <p:spPr/>
        <p:txBody>
          <a:bodyPr/>
          <a:lstStyle/>
          <a:p>
            <a:endParaRPr kumimoji="0" lang="en-US"/>
          </a:p>
        </p:txBody>
      </p:sp>
      <p:sp>
        <p:nvSpPr>
          <p:cNvPr id="6" name="Espace réservé du numéro de diapositive 5"/>
          <p:cNvSpPr>
            <a:spLocks noGrp="1"/>
          </p:cNvSpPr>
          <p:nvPr>
            <p:ph type="sldNum" sz="quarter" idx="12"/>
          </p:nvPr>
        </p:nvSpPr>
        <p:spPr/>
        <p:txBody>
          <a:bodyPr/>
          <a:lstStyle/>
          <a:p>
            <a:fld id="{CA15C064-DD44-4CAC-873E-2D1F54821676}" type="slidenum">
              <a:rPr kumimoji="0" lang="en-US" smtClean="0"/>
              <a:pPr/>
              <a:t>‹N°›</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1"/>
      </p:bgRef>
    </p:bg>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53200" y="609600"/>
            <a:ext cx="2057400" cy="55165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609600"/>
            <a:ext cx="5562600" cy="5516564"/>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6553200" y="6248402"/>
            <a:ext cx="2209800" cy="365125"/>
          </a:xfrm>
        </p:spPr>
        <p:txBody>
          <a:bodyPr/>
          <a:lstStyle/>
          <a:p>
            <a:fld id="{901D81B7-5167-4FEE-AE83-CF859634C04B}" type="datetimeFigureOut">
              <a:rPr lang="fr-FR" smtClean="0"/>
              <a:pPr/>
              <a:t>30/09/2009</a:t>
            </a:fld>
            <a:endParaRPr lang="fr-CA"/>
          </a:p>
        </p:txBody>
      </p:sp>
      <p:sp>
        <p:nvSpPr>
          <p:cNvPr id="5" name="Espace réservé du pied de page 4"/>
          <p:cNvSpPr>
            <a:spLocks noGrp="1"/>
          </p:cNvSpPr>
          <p:nvPr>
            <p:ph type="ftr" sz="quarter" idx="11"/>
          </p:nvPr>
        </p:nvSpPr>
        <p:spPr>
          <a:xfrm>
            <a:off x="457201" y="6248207"/>
            <a:ext cx="5573483" cy="365125"/>
          </a:xfrm>
        </p:spPr>
        <p:txBody>
          <a:bodyPr/>
          <a:lstStyle/>
          <a:p>
            <a:endParaRPr kumimoji="0"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rot="5400000">
            <a:off x="5989638" y="144462"/>
            <a:ext cx="533400" cy="244476"/>
          </a:xfrm>
        </p:spPr>
        <p:txBody>
          <a:bodyPr/>
          <a:lstStyle/>
          <a:p>
            <a:fld id="{CA15C064-DD44-4CAC-873E-2D1F54821676}" type="slidenum">
              <a:rPr kumimoji="0" lang="en-US" smtClean="0"/>
              <a:pPr/>
              <a:t>‹N°›</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12648" y="228600"/>
            <a:ext cx="8153400" cy="990600"/>
          </a:xfrm>
        </p:spPr>
        <p:txBody>
          <a:body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901D81B7-5167-4FEE-AE83-CF859634C04B}" type="datetimeFigureOut">
              <a:rPr lang="fr-FR" smtClean="0"/>
              <a:pPr/>
              <a:t>30/09/2009</a:t>
            </a:fld>
            <a:endParaRPr lang="fr-CA"/>
          </a:p>
        </p:txBody>
      </p:sp>
      <p:sp>
        <p:nvSpPr>
          <p:cNvPr id="5" name="Espace réservé du pied de page 4"/>
          <p:cNvSpPr>
            <a:spLocks noGrp="1"/>
          </p:cNvSpPr>
          <p:nvPr>
            <p:ph type="ftr" sz="quarter" idx="11"/>
          </p:nvPr>
        </p:nvSpPr>
        <p:spPr/>
        <p:txBody>
          <a:bodyPr/>
          <a:lstStyle/>
          <a:p>
            <a:endParaRPr kumimoji="0" lang="en-US"/>
          </a:p>
        </p:txBody>
      </p:sp>
      <p:sp>
        <p:nvSpPr>
          <p:cNvPr id="6" name="Espace réservé du numéro de diapositive 5"/>
          <p:cNvSpPr>
            <a:spLocks noGrp="1"/>
          </p:cNvSpPr>
          <p:nvPr>
            <p:ph type="sldNum" sz="quarter" idx="12"/>
          </p:nvPr>
        </p:nvSpPr>
        <p:spPr/>
        <p:txBody>
          <a:bodyPr/>
          <a:lstStyle>
            <a:lvl1pPr>
              <a:defRPr>
                <a:solidFill>
                  <a:srgbClr val="FFFFFF"/>
                </a:solidFill>
              </a:defRPr>
            </a:lvl1pPr>
          </a:lstStyle>
          <a:p>
            <a:fld id="{CA15C064-DD44-4CAC-873E-2D1F54821676}" type="slidenum">
              <a:rPr kumimoji="0" lang="en-US" smtClean="0"/>
              <a:pPr/>
              <a:t>‹N°›</a:t>
            </a:fld>
            <a:endParaRPr kumimoji="0" lang="en-US" dirty="0"/>
          </a:p>
        </p:txBody>
      </p:sp>
      <p:sp>
        <p:nvSpPr>
          <p:cNvPr id="8" name="Espace réservé du contenu 7"/>
          <p:cNvSpPr>
            <a:spLocks noGrp="1"/>
          </p:cNvSpPr>
          <p:nvPr>
            <p:ph sz="quarter" idx="1"/>
          </p:nvPr>
        </p:nvSpPr>
        <p:spPr>
          <a:xfrm>
            <a:off x="612648" y="1600200"/>
            <a:ext cx="8153400" cy="44958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fr-FR" smtClean="0"/>
              <a:t>Cliquez pour modifier le style du titre</a:t>
            </a:r>
            <a:endParaRPr kumimoji="0" lang="en-US"/>
          </a:p>
        </p:txBody>
      </p:sp>
      <p:sp>
        <p:nvSpPr>
          <p:cNvPr id="12" name="Espace réservé de la date 11"/>
          <p:cNvSpPr>
            <a:spLocks noGrp="1"/>
          </p:cNvSpPr>
          <p:nvPr>
            <p:ph type="dt" sz="half" idx="10"/>
          </p:nvPr>
        </p:nvSpPr>
        <p:spPr/>
        <p:txBody>
          <a:bodyPr/>
          <a:lstStyle/>
          <a:p>
            <a:fld id="{901D81B7-5167-4FEE-AE83-CF859634C04B}" type="datetimeFigureOut">
              <a:rPr lang="fr-FR" smtClean="0"/>
              <a:pPr/>
              <a:t>30/09/2009</a:t>
            </a:fld>
            <a:endParaRPr lang="fr-CA"/>
          </a:p>
        </p:txBody>
      </p:sp>
      <p:sp>
        <p:nvSpPr>
          <p:cNvPr id="13" name="Espace réservé du numéro de diapositive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A15C064-DD44-4CAC-873E-2D1F54821676}" type="slidenum">
              <a:rPr kumimoji="0" lang="en-US" smtClean="0"/>
              <a:pPr/>
              <a:t>‹N°›</a:t>
            </a:fld>
            <a:endParaRPr kumimoji="0" lang="en-US"/>
          </a:p>
        </p:txBody>
      </p:sp>
      <p:sp>
        <p:nvSpPr>
          <p:cNvPr id="14" name="Espace réservé du pied de page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9" name="Espace réservé du contenu 8"/>
          <p:cNvSpPr>
            <a:spLocks noGrp="1"/>
          </p:cNvSpPr>
          <p:nvPr>
            <p:ph sz="quarter" idx="1"/>
          </p:nvPr>
        </p:nvSpPr>
        <p:spPr>
          <a:xfrm>
            <a:off x="609600" y="1589567"/>
            <a:ext cx="38862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844901" y="1589567"/>
            <a:ext cx="38862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8" name="Espace réservé de la date 7"/>
          <p:cNvSpPr>
            <a:spLocks noGrp="1"/>
          </p:cNvSpPr>
          <p:nvPr>
            <p:ph type="dt" sz="half" idx="15"/>
          </p:nvPr>
        </p:nvSpPr>
        <p:spPr/>
        <p:txBody>
          <a:bodyPr rtlCol="0"/>
          <a:lstStyle/>
          <a:p>
            <a:fld id="{901D81B7-5167-4FEE-AE83-CF859634C04B}" type="datetimeFigureOut">
              <a:rPr lang="fr-FR" smtClean="0"/>
              <a:pPr/>
              <a:t>30/09/2009</a:t>
            </a:fld>
            <a:endParaRPr lang="fr-CA"/>
          </a:p>
        </p:txBody>
      </p:sp>
      <p:sp>
        <p:nvSpPr>
          <p:cNvPr id="10" name="Espace réservé du numéro de diapositive 9"/>
          <p:cNvSpPr>
            <a:spLocks noGrp="1"/>
          </p:cNvSpPr>
          <p:nvPr>
            <p:ph type="sldNum" sz="quarter" idx="16"/>
          </p:nvPr>
        </p:nvSpPr>
        <p:spPr/>
        <p:txBody>
          <a:bodyPr rtlCol="0"/>
          <a:lstStyle/>
          <a:p>
            <a:fld id="{CA15C064-DD44-4CAC-873E-2D1F54821676}" type="slidenum">
              <a:rPr kumimoji="0" lang="en-US" smtClean="0"/>
              <a:pPr/>
              <a:t>‹N°›</a:t>
            </a:fld>
            <a:endParaRPr kumimoji="0" lang="en-US"/>
          </a:p>
        </p:txBody>
      </p:sp>
      <p:sp>
        <p:nvSpPr>
          <p:cNvPr id="12" name="Espace réservé du pied de page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33400" y="273050"/>
            <a:ext cx="8153400" cy="869950"/>
          </a:xfrm>
        </p:spPr>
        <p:txBody>
          <a:bodyPr anchor="ctr"/>
          <a:lstStyle>
            <a:lvl1pPr>
              <a:defRPr/>
            </a:lvl1pPr>
          </a:lstStyle>
          <a:p>
            <a:r>
              <a:rPr kumimoji="0" lang="fr-FR" smtClean="0"/>
              <a:t>Cliquez pour modifier le style du titre</a:t>
            </a:r>
            <a:endParaRPr kumimoji="0" lang="en-US"/>
          </a:p>
        </p:txBody>
      </p:sp>
      <p:sp>
        <p:nvSpPr>
          <p:cNvPr id="11" name="Espace réservé du contenu 10"/>
          <p:cNvSpPr>
            <a:spLocks noGrp="1"/>
          </p:cNvSpPr>
          <p:nvPr>
            <p:ph sz="quarter" idx="2"/>
          </p:nvPr>
        </p:nvSpPr>
        <p:spPr>
          <a:xfrm>
            <a:off x="609600" y="2438400"/>
            <a:ext cx="3886200" cy="35814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800600" y="2438400"/>
            <a:ext cx="3886200" cy="35814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space réservé de la date 9"/>
          <p:cNvSpPr>
            <a:spLocks noGrp="1"/>
          </p:cNvSpPr>
          <p:nvPr>
            <p:ph type="dt" sz="half" idx="15"/>
          </p:nvPr>
        </p:nvSpPr>
        <p:spPr/>
        <p:txBody>
          <a:bodyPr rtlCol="0"/>
          <a:lstStyle/>
          <a:p>
            <a:fld id="{901D81B7-5167-4FEE-AE83-CF859634C04B}" type="datetimeFigureOut">
              <a:rPr lang="fr-FR" smtClean="0"/>
              <a:pPr/>
              <a:t>30/09/2009</a:t>
            </a:fld>
            <a:endParaRPr lang="fr-CA"/>
          </a:p>
        </p:txBody>
      </p:sp>
      <p:sp>
        <p:nvSpPr>
          <p:cNvPr id="12" name="Espace réservé du numéro de diapositive 11"/>
          <p:cNvSpPr>
            <a:spLocks noGrp="1"/>
          </p:cNvSpPr>
          <p:nvPr>
            <p:ph type="sldNum" sz="quarter" idx="16"/>
          </p:nvPr>
        </p:nvSpPr>
        <p:spPr/>
        <p:txBody>
          <a:bodyPr rtlCol="0"/>
          <a:lstStyle/>
          <a:p>
            <a:fld id="{CA15C064-DD44-4CAC-873E-2D1F54821676}" type="slidenum">
              <a:rPr kumimoji="0" lang="en-US" smtClean="0"/>
              <a:pPr/>
              <a:t>‹N°›</a:t>
            </a:fld>
            <a:endParaRPr kumimoji="0" lang="en-US" dirty="0"/>
          </a:p>
        </p:txBody>
      </p:sp>
      <p:sp>
        <p:nvSpPr>
          <p:cNvPr id="14" name="Espace réservé du pied de page 13"/>
          <p:cNvSpPr>
            <a:spLocks noGrp="1"/>
          </p:cNvSpPr>
          <p:nvPr>
            <p:ph type="ftr" sz="quarter" idx="17"/>
          </p:nvPr>
        </p:nvSpPr>
        <p:spPr/>
        <p:txBody>
          <a:bodyPr rtlCol="0"/>
          <a:lstStyle/>
          <a:p>
            <a:endParaRPr kumimoji="0" lang="en-US"/>
          </a:p>
        </p:txBody>
      </p:sp>
      <p:sp>
        <p:nvSpPr>
          <p:cNvPr id="16" name="Espace réservé du texte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5" name="Espace réservé du texte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901D81B7-5167-4FEE-AE83-CF859634C04B}" type="datetimeFigureOut">
              <a:rPr lang="fr-FR" smtClean="0"/>
              <a:pPr/>
              <a:t>30/09/2009</a:t>
            </a:fld>
            <a:endParaRPr lang="fr-CA"/>
          </a:p>
        </p:txBody>
      </p:sp>
      <p:sp>
        <p:nvSpPr>
          <p:cNvPr id="4" name="Espace réservé du pied de page 3"/>
          <p:cNvSpPr>
            <a:spLocks noGrp="1"/>
          </p:cNvSpPr>
          <p:nvPr>
            <p:ph type="ftr" sz="quarter" idx="11"/>
          </p:nvPr>
        </p:nvSpPr>
        <p:spPr/>
        <p:txBody>
          <a:bodyPr/>
          <a:lstStyle/>
          <a:p>
            <a:endParaRPr kumimoji="0" lang="en-US"/>
          </a:p>
        </p:txBody>
      </p:sp>
      <p:sp>
        <p:nvSpPr>
          <p:cNvPr id="5" name="Espace réservé du numéro de diapositive 4"/>
          <p:cNvSpPr>
            <a:spLocks noGrp="1"/>
          </p:cNvSpPr>
          <p:nvPr>
            <p:ph type="sldNum" sz="quarter" idx="12"/>
          </p:nvPr>
        </p:nvSpPr>
        <p:spPr/>
        <p:txBody>
          <a:bodyPr/>
          <a:lstStyle>
            <a:lvl1pPr>
              <a:defRPr>
                <a:solidFill>
                  <a:srgbClr val="FFFFFF"/>
                </a:solidFill>
              </a:defRPr>
            </a:lvl1pPr>
          </a:lstStyle>
          <a:p>
            <a:fld id="{CA15C064-DD44-4CAC-873E-2D1F54821676}" type="slidenum">
              <a:rPr kumimoji="0" lang="en-US" smtClean="0"/>
              <a:pPr/>
              <a:t>‹N°›</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01D81B7-5167-4FEE-AE83-CF859634C04B}" type="datetimeFigureOut">
              <a:rPr lang="fr-FR" smtClean="0"/>
              <a:pPr/>
              <a:t>30/09/2009</a:t>
            </a:fld>
            <a:endParaRPr lang="fr-CA"/>
          </a:p>
        </p:txBody>
      </p:sp>
      <p:sp>
        <p:nvSpPr>
          <p:cNvPr id="3" name="Espace réservé du pied de page 2"/>
          <p:cNvSpPr>
            <a:spLocks noGrp="1"/>
          </p:cNvSpPr>
          <p:nvPr>
            <p:ph type="ftr" sz="quarter" idx="11"/>
          </p:nvPr>
        </p:nvSpPr>
        <p:spPr/>
        <p:txBody>
          <a:bodyPr/>
          <a:lstStyle/>
          <a:p>
            <a:endParaRPr kumimoji="0" lang="en-US"/>
          </a:p>
        </p:txBody>
      </p:sp>
      <p:sp>
        <p:nvSpPr>
          <p:cNvPr id="4" name="Espace réservé du numéro de diapositive 3"/>
          <p:cNvSpPr>
            <a:spLocks noGrp="1"/>
          </p:cNvSpPr>
          <p:nvPr>
            <p:ph type="sldNum" sz="quarter" idx="12"/>
          </p:nvPr>
        </p:nvSpPr>
        <p:spPr>
          <a:xfrm>
            <a:off x="0" y="6248400"/>
            <a:ext cx="533400" cy="381000"/>
          </a:xfrm>
        </p:spPr>
        <p:txBody>
          <a:bodyPr/>
          <a:lstStyle>
            <a:lvl1pPr>
              <a:defRPr>
                <a:solidFill>
                  <a:schemeClr val="tx2"/>
                </a:solidFill>
              </a:defRPr>
            </a:lvl1pPr>
          </a:lstStyle>
          <a:p>
            <a:fld id="{CA15C064-DD44-4CAC-873E-2D1F54821676}" type="slidenum">
              <a:rPr kumimoji="0" lang="en-US" smtClean="0"/>
              <a:pPr/>
              <a:t>‹N°›</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0"/>
            <a:ext cx="8077200" cy="869950"/>
          </a:xfrm>
        </p:spPr>
        <p:txBody>
          <a:bodyPr anchor="ctr"/>
          <a:lstStyle>
            <a:lvl1pPr algn="l">
              <a:buNone/>
              <a:defRPr sz="4400" b="0"/>
            </a:lvl1p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901D81B7-5167-4FEE-AE83-CF859634C04B}" type="datetimeFigureOut">
              <a:rPr lang="fr-FR" smtClean="0"/>
              <a:pPr/>
              <a:t>30/09/2009</a:t>
            </a:fld>
            <a:endParaRPr lang="fr-CA"/>
          </a:p>
        </p:txBody>
      </p:sp>
      <p:sp>
        <p:nvSpPr>
          <p:cNvPr id="6" name="Espace réservé du pied de page 5"/>
          <p:cNvSpPr>
            <a:spLocks noGrp="1"/>
          </p:cNvSpPr>
          <p:nvPr>
            <p:ph type="ftr" sz="quarter" idx="11"/>
          </p:nvPr>
        </p:nvSpPr>
        <p:spPr/>
        <p:txBody>
          <a:bodyPr/>
          <a:lstStyle/>
          <a:p>
            <a:endParaRPr kumimoji="0" lang="en-US" dirty="0"/>
          </a:p>
        </p:txBody>
      </p:sp>
      <p:sp>
        <p:nvSpPr>
          <p:cNvPr id="7" name="Espace réservé du numéro de diapositive 6"/>
          <p:cNvSpPr>
            <a:spLocks noGrp="1"/>
          </p:cNvSpPr>
          <p:nvPr>
            <p:ph type="sldNum" sz="quarter" idx="12"/>
          </p:nvPr>
        </p:nvSpPr>
        <p:spPr/>
        <p:txBody>
          <a:bodyPr/>
          <a:lstStyle>
            <a:lvl1pPr>
              <a:defRPr>
                <a:solidFill>
                  <a:srgbClr val="FFFFFF"/>
                </a:solidFill>
              </a:defRPr>
            </a:lvl1pPr>
          </a:lstStyle>
          <a:p>
            <a:fld id="{CA15C064-DD44-4CAC-873E-2D1F54821676}" type="slidenum">
              <a:rPr kumimoji="0" lang="en-US" smtClean="0"/>
              <a:pPr/>
              <a:t>‹N°›</a:t>
            </a:fld>
            <a:endParaRPr kumimoji="0" lang="en-US"/>
          </a:p>
        </p:txBody>
      </p:sp>
      <p:sp>
        <p:nvSpPr>
          <p:cNvPr id="3" name="Espace réservé du texte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9" name="Espace réservé du contenu 8"/>
          <p:cNvSpPr>
            <a:spLocks noGrp="1"/>
          </p:cNvSpPr>
          <p:nvPr>
            <p:ph sz="quarter" idx="1"/>
          </p:nvPr>
        </p:nvSpPr>
        <p:spPr>
          <a:xfrm>
            <a:off x="2362200" y="1752600"/>
            <a:ext cx="6400800" cy="44196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3">
        <a:schemeClr val="bg2"/>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FR" smtClean="0"/>
              <a:t>Cliquez pour modifier les styles du texte du masque</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fr-FR" smtClean="0"/>
              <a:t>Cliquez pour modifier le style du titre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Espace réservé de la date 11"/>
          <p:cNvSpPr>
            <a:spLocks noGrp="1"/>
          </p:cNvSpPr>
          <p:nvPr>
            <p:ph type="dt" sz="half" idx="10"/>
          </p:nvPr>
        </p:nvSpPr>
        <p:spPr>
          <a:xfrm>
            <a:off x="6248400" y="6248400"/>
            <a:ext cx="2667000" cy="365125"/>
          </a:xfrm>
        </p:spPr>
        <p:txBody>
          <a:bodyPr rtlCol="0"/>
          <a:lstStyle/>
          <a:p>
            <a:fld id="{901D81B7-5167-4FEE-AE83-CF859634C04B}" type="datetimeFigureOut">
              <a:rPr lang="fr-FR" smtClean="0"/>
              <a:pPr/>
              <a:t>30/09/2009</a:t>
            </a:fld>
            <a:endParaRPr lang="fr-CA"/>
          </a:p>
        </p:txBody>
      </p:sp>
      <p:sp>
        <p:nvSpPr>
          <p:cNvPr id="13" name="Espace réservé du numéro de diapositive 12"/>
          <p:cNvSpPr>
            <a:spLocks noGrp="1"/>
          </p:cNvSpPr>
          <p:nvPr>
            <p:ph type="sldNum" sz="quarter" idx="11"/>
          </p:nvPr>
        </p:nvSpPr>
        <p:spPr>
          <a:xfrm>
            <a:off x="0" y="4667249"/>
            <a:ext cx="1447800" cy="663578"/>
          </a:xfrm>
        </p:spPr>
        <p:txBody>
          <a:bodyPr rtlCol="0"/>
          <a:lstStyle>
            <a:lvl1pPr>
              <a:defRPr sz="2800"/>
            </a:lvl1pPr>
          </a:lstStyle>
          <a:p>
            <a:fld id="{CA15C064-DD44-4CAC-873E-2D1F54821676}" type="slidenum">
              <a:rPr kumimoji="0" lang="en-US" smtClean="0"/>
              <a:pPr/>
              <a:t>‹N°›</a:t>
            </a:fld>
            <a:endParaRPr kumimoji="0" lang="en-US"/>
          </a:p>
        </p:txBody>
      </p:sp>
      <p:sp>
        <p:nvSpPr>
          <p:cNvPr id="14" name="Espace réservé du pied de page 13"/>
          <p:cNvSpPr>
            <a:spLocks noGrp="1"/>
          </p:cNvSpPr>
          <p:nvPr>
            <p:ph type="ftr" sz="quarter" idx="12"/>
          </p:nvPr>
        </p:nvSpPr>
        <p:spPr>
          <a:xfrm>
            <a:off x="1600200" y="6248206"/>
            <a:ext cx="4572000" cy="365125"/>
          </a:xfrm>
        </p:spPr>
        <p:txBody>
          <a:bodyPr rtlCol="0"/>
          <a:lstStyle/>
          <a:p>
            <a:endParaRPr kumimoji="0" lang="en-US"/>
          </a:p>
        </p:txBody>
      </p:sp>
      <p:sp>
        <p:nvSpPr>
          <p:cNvPr id="3" name="Espace réservé pour une image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fr-FR" smtClean="0"/>
              <a:t>Cliquez sur l'icône pour ajouter une image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Espace réservé du titre 21"/>
          <p:cNvSpPr>
            <a:spLocks noGrp="1"/>
          </p:cNvSpPr>
          <p:nvPr>
            <p:ph type="title"/>
          </p:nvPr>
        </p:nvSpPr>
        <p:spPr>
          <a:xfrm>
            <a:off x="609600" y="228600"/>
            <a:ext cx="8153400" cy="990600"/>
          </a:xfrm>
          <a:prstGeom prst="rect">
            <a:avLst/>
          </a:prstGeom>
        </p:spPr>
        <p:txBody>
          <a:bodyPr vert="horz" anchor="ctr">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01D81B7-5167-4FEE-AE83-CF859634C04B}" type="datetimeFigureOut">
              <a:rPr lang="fr-FR" smtClean="0"/>
              <a:pPr/>
              <a:t>30/09/2009</a:t>
            </a:fld>
            <a:endParaRPr lang="fr-CA"/>
          </a:p>
        </p:txBody>
      </p:sp>
      <p:sp>
        <p:nvSpPr>
          <p:cNvPr id="3" name="Espace réservé du pied de page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dirty="0">
              <a:solidFill>
                <a:schemeClr val="accent1">
                  <a:shade val="75000"/>
                </a:schemeClr>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ce réservé du numéro de diapositive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A15C064-DD44-4CAC-873E-2D1F54821676}" type="slidenum">
              <a:rPr kumimoji="0" lang="en-US" smtClean="0"/>
              <a:pPr/>
              <a:t>‹N°›</a:t>
            </a:fld>
            <a:endParaRPr kumimoji="0" lang="en-US" dirty="0">
              <a:solidFill>
                <a:schemeClr val="accent1">
                  <a:shade val="75000"/>
                </a:schemeClr>
              </a:solidFill>
            </a:endParaRPr>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iki.umontreal.ca/x/2oEeB"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tic.crifpe.ca/fmeyer/ppa2100A/a08/SAE.pdf" TargetMode="Externa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www.aide.ulaval.ca/sgc/pid/1082" TargetMode="External"/><Relationship Id="rId2" Type="http://schemas.openxmlformats.org/officeDocument/2006/relationships/hyperlink" Target="http://www.ymca-cepiere.org/guide/docs/strategie.htm" TargetMode="Externa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hyperlink" Target="mailto:florian.meyer@umontreal.ca" TargetMode="External"/><Relationship Id="rId2" Type="http://schemas.openxmlformats.org/officeDocument/2006/relationships/hyperlink" Target="mailto:veronique.besancon@umontreal.ca" TargetMode="External"/><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27.xml.rels><?xml version="1.0" encoding="UTF-8" standalone="yes"?>
<Relationships xmlns="http://schemas.openxmlformats.org/package/2006/relationships"><Relationship Id="rId3" Type="http://schemas.openxmlformats.org/officeDocument/2006/relationships/hyperlink" Target="http://www.infobourg.qc.ca/sections/chemises/afficheChemise.php?idChemise=44&amp;id=11246" TargetMode="External"/><Relationship Id="rId2" Type="http://schemas.openxmlformats.org/officeDocument/2006/relationships/hyperlink" Target="http://www.licef.teluq.uqam.ca/Portals/29/docs/pub/ingenierie/PROFETIC.doc" TargetMode="External"/><Relationship Id="rId1" Type="http://schemas.openxmlformats.org/officeDocument/2006/relationships/slideLayout" Target="../slideLayouts/slideLayout2.xml"/><Relationship Id="rId4" Type="http://schemas.openxmlformats.org/officeDocument/2006/relationships/hyperlink" Target="http://www.licef.ca/R%C3%89ALISATIONS/MOT/MOTetMOTPlus%C3%80propos/tabid/1393/language/fr-FR/Default.asp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wiki.umontreal.ca/x/noBdAw" TargetMode="External"/><Relationship Id="rId2" Type="http://schemas.openxmlformats.org/officeDocument/2006/relationships/image" Target="../media/image3.png"/><Relationship Id="rId1" Type="http://schemas.openxmlformats.org/officeDocument/2006/relationships/slideLayout" Target="../slideLayouts/slideLayout8.xml"/><Relationship Id="rId4" Type="http://schemas.openxmlformats.org/officeDocument/2006/relationships/hyperlink" Target="https://wiki.umontreal.ca/display/BENA/Conception+de+formation+en+ligne+(MISA)"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s://wiki.umontreal.ca/x/noBdAw" TargetMode="External"/><Relationship Id="rId2" Type="http://schemas.openxmlformats.org/officeDocument/2006/relationships/image" Target="../media/image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CA" dirty="0" smtClean="0"/>
              <a:t>Concevoir Une Situation d’apprentissage à enseigner en ligne…</a:t>
            </a:r>
            <a:endParaRPr lang="fr-CA" dirty="0"/>
          </a:p>
        </p:txBody>
      </p:sp>
      <p:sp>
        <p:nvSpPr>
          <p:cNvPr id="3" name="Sous-titre 2"/>
          <p:cNvSpPr>
            <a:spLocks noGrp="1"/>
          </p:cNvSpPr>
          <p:nvPr>
            <p:ph type="subTitle" idx="1"/>
          </p:nvPr>
        </p:nvSpPr>
        <p:spPr/>
        <p:txBody>
          <a:bodyPr>
            <a:normAutofit/>
          </a:bodyPr>
          <a:lstStyle/>
          <a:p>
            <a:r>
              <a:rPr lang="fr-CA" dirty="0" smtClean="0"/>
              <a:t>…à partir d’une SAE existante</a:t>
            </a:r>
            <a:endParaRPr lang="fr-CA"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r>
              <a:rPr lang="fr-CA" dirty="0" smtClean="0"/>
              <a:t>Exemple d’une démarche complétée</a:t>
            </a:r>
            <a:endParaRPr lang="fr-CA" dirty="0"/>
          </a:p>
        </p:txBody>
      </p:sp>
      <p:sp>
        <p:nvSpPr>
          <p:cNvPr id="6" name="Espace réservé du texte 5"/>
          <p:cNvSpPr>
            <a:spLocks noGrp="1"/>
          </p:cNvSpPr>
          <p:nvPr>
            <p:ph type="body" idx="2"/>
          </p:nvPr>
        </p:nvSpPr>
        <p:spPr>
          <a:xfrm>
            <a:off x="609600" y="1752600"/>
            <a:ext cx="819128" cy="4605358"/>
          </a:xfrm>
        </p:spPr>
        <p:txBody>
          <a:bodyPr vert="vert270" anchor="b">
            <a:normAutofit lnSpcReduction="10000"/>
          </a:bodyPr>
          <a:lstStyle/>
          <a:p>
            <a:r>
              <a:rPr lang="fr-CA" dirty="0" smtClean="0"/>
              <a:t>Tâche 2 : Se familiariser avec la démarche de conception pédagogique</a:t>
            </a:r>
            <a:endParaRPr lang="fr-CA" dirty="0"/>
          </a:p>
        </p:txBody>
      </p:sp>
      <p:sp>
        <p:nvSpPr>
          <p:cNvPr id="10" name="Espace réservé du contenu 9"/>
          <p:cNvSpPr>
            <a:spLocks noGrp="1"/>
          </p:cNvSpPr>
          <p:nvPr>
            <p:ph sz="quarter" idx="1"/>
          </p:nvPr>
        </p:nvSpPr>
        <p:spPr>
          <a:xfrm>
            <a:off x="1571604" y="1752600"/>
            <a:ext cx="7358114" cy="4419600"/>
          </a:xfrm>
        </p:spPr>
        <p:txBody>
          <a:bodyPr>
            <a:normAutofit lnSpcReduction="10000"/>
          </a:bodyPr>
          <a:lstStyle/>
          <a:p>
            <a:r>
              <a:rPr lang="fr-CA" dirty="0" smtClean="0"/>
              <a:t>Documents développés en préparation du présent atelier (SAE) :</a:t>
            </a:r>
          </a:p>
          <a:p>
            <a:pPr lvl="1"/>
            <a:r>
              <a:rPr lang="fr-CA" dirty="0" smtClean="0"/>
              <a:t>Notes </a:t>
            </a:r>
            <a:r>
              <a:rPr lang="fr-CA" dirty="0" smtClean="0"/>
              <a:t>de préparation de l’atelier SAE</a:t>
            </a:r>
            <a:endParaRPr lang="fr-CA" dirty="0" smtClean="0"/>
          </a:p>
          <a:p>
            <a:pPr lvl="1"/>
            <a:r>
              <a:rPr lang="fr-CA" dirty="0" smtClean="0"/>
              <a:t>Modélisation des </a:t>
            </a:r>
            <a:r>
              <a:rPr lang="fr-CA" dirty="0" smtClean="0"/>
              <a:t>connaissances et </a:t>
            </a:r>
            <a:r>
              <a:rPr lang="fr-CA" dirty="0" smtClean="0"/>
              <a:t>compétences de l’atelier SAE</a:t>
            </a:r>
            <a:endParaRPr lang="fr-CA" dirty="0" smtClean="0"/>
          </a:p>
          <a:p>
            <a:pPr lvl="1"/>
            <a:r>
              <a:rPr lang="fr-CA" dirty="0" smtClean="0"/>
              <a:t>RÉA de l’atelier SAE</a:t>
            </a:r>
            <a:endParaRPr lang="fr-CA" dirty="0" smtClean="0"/>
          </a:p>
          <a:p>
            <a:pPr marL="357188" lvl="1" indent="0">
              <a:buNone/>
            </a:pPr>
            <a:r>
              <a:rPr lang="fr-CA" sz="2400" i="1" dirty="0" smtClean="0"/>
              <a:t>Toutes ces ressources se trouvent dans notre </a:t>
            </a:r>
            <a:r>
              <a:rPr lang="fr-CA" sz="2400" i="1" dirty="0" smtClean="0"/>
              <a:t>wiki (</a:t>
            </a:r>
            <a:r>
              <a:rPr lang="fr-CA" sz="2400" i="1" dirty="0" smtClean="0">
                <a:hlinkClick r:id="rId2"/>
              </a:rPr>
              <a:t>https</a:t>
            </a:r>
            <a:r>
              <a:rPr lang="fr-CA" sz="2400" i="1" dirty="0" smtClean="0">
                <a:hlinkClick r:id="rId2"/>
              </a:rPr>
              <a:t>://</a:t>
            </a:r>
            <a:r>
              <a:rPr lang="fr-CA" sz="2400" i="1" dirty="0" smtClean="0">
                <a:hlinkClick r:id="rId2"/>
              </a:rPr>
              <a:t>wiki.umontreal.ca/x/2oEeB</a:t>
            </a:r>
            <a:r>
              <a:rPr lang="fr-CA" sz="2400" i="1" dirty="0" smtClean="0"/>
              <a:t>)</a:t>
            </a:r>
            <a:endParaRPr lang="fr-CA" sz="2400" i="1" dirty="0" smtClean="0"/>
          </a:p>
          <a:p>
            <a:pPr lvl="1">
              <a:buNone/>
            </a:pPr>
            <a:endParaRPr lang="fr-CA" dirty="0" smtClean="0"/>
          </a:p>
          <a:p>
            <a:r>
              <a:rPr lang="fr-CA" dirty="0" smtClean="0"/>
              <a:t>Avez-vous des questions ? </a:t>
            </a:r>
          </a:p>
          <a:p>
            <a:endParaRPr lang="fr-C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1371600" y="2743200"/>
            <a:ext cx="7772400" cy="3043254"/>
          </a:xfrm>
        </p:spPr>
        <p:txBody>
          <a:bodyPr>
            <a:normAutofit fontScale="92500" lnSpcReduction="10000"/>
          </a:bodyPr>
          <a:lstStyle/>
          <a:p>
            <a:r>
              <a:rPr lang="fr-CA" dirty="0" smtClean="0"/>
              <a:t>Intentions : </a:t>
            </a:r>
          </a:p>
          <a:p>
            <a:pPr>
              <a:tabLst>
                <a:tab pos="714375" algn="l"/>
              </a:tabLst>
            </a:pPr>
            <a:r>
              <a:rPr lang="fr-CA" dirty="0" smtClean="0"/>
              <a:t>	Lister les compétences et connaissances ciblées</a:t>
            </a:r>
            <a:br>
              <a:rPr lang="fr-CA" dirty="0" smtClean="0"/>
            </a:br>
            <a:r>
              <a:rPr lang="fr-CA" dirty="0" smtClean="0"/>
              <a:t>	dans la SAE à construire à partir d’une intention </a:t>
            </a:r>
            <a:br>
              <a:rPr lang="fr-CA" dirty="0" smtClean="0"/>
            </a:br>
            <a:r>
              <a:rPr lang="fr-CA" dirty="0" smtClean="0"/>
              <a:t>	pédagogique</a:t>
            </a:r>
          </a:p>
          <a:p>
            <a:pPr>
              <a:tabLst>
                <a:tab pos="714375" algn="l"/>
              </a:tabLst>
            </a:pPr>
            <a:r>
              <a:rPr lang="fr-CA" dirty="0" smtClean="0"/>
              <a:t>	Classer les éléments ciblés selon leur importance,</a:t>
            </a:r>
            <a:br>
              <a:rPr lang="fr-CA" dirty="0" smtClean="0"/>
            </a:br>
            <a:r>
              <a:rPr lang="fr-CA" dirty="0" smtClean="0"/>
              <a:t>	type, rôles, etc.</a:t>
            </a:r>
          </a:p>
          <a:p>
            <a:pPr>
              <a:tabLst>
                <a:tab pos="714375" algn="l"/>
              </a:tabLst>
            </a:pPr>
            <a:r>
              <a:rPr lang="fr-CA" dirty="0" smtClean="0"/>
              <a:t>	Relier les éléments ciblés	</a:t>
            </a:r>
            <a:endParaRPr lang="fr-CA" dirty="0"/>
          </a:p>
        </p:txBody>
      </p:sp>
      <p:sp>
        <p:nvSpPr>
          <p:cNvPr id="3" name="Titre 2"/>
          <p:cNvSpPr>
            <a:spLocks noGrp="1"/>
          </p:cNvSpPr>
          <p:nvPr>
            <p:ph type="title"/>
          </p:nvPr>
        </p:nvSpPr>
        <p:spPr/>
        <p:txBody>
          <a:bodyPr>
            <a:noAutofit/>
          </a:bodyPr>
          <a:lstStyle/>
          <a:p>
            <a:r>
              <a:rPr lang="fr-CA" sz="3000" dirty="0" smtClean="0"/>
              <a:t>Tâche 3 : Sélectionner les savoirs disciplinaires</a:t>
            </a:r>
            <a:endParaRPr lang="fr-CA" sz="3000"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fontScale="90000"/>
          </a:bodyPr>
          <a:lstStyle/>
          <a:p>
            <a:r>
              <a:rPr lang="fr-CA" dirty="0" smtClean="0"/>
              <a:t>Lister les connaissances et compétences</a:t>
            </a:r>
            <a:endParaRPr lang="fr-CA" dirty="0"/>
          </a:p>
        </p:txBody>
      </p:sp>
      <p:sp>
        <p:nvSpPr>
          <p:cNvPr id="6" name="Espace réservé du texte 5"/>
          <p:cNvSpPr>
            <a:spLocks noGrp="1"/>
          </p:cNvSpPr>
          <p:nvPr>
            <p:ph type="body" idx="2"/>
          </p:nvPr>
        </p:nvSpPr>
        <p:spPr>
          <a:xfrm>
            <a:off x="609600" y="1752600"/>
            <a:ext cx="819128" cy="4533920"/>
          </a:xfrm>
        </p:spPr>
        <p:txBody>
          <a:bodyPr vert="vert270" anchor="b">
            <a:normAutofit/>
          </a:bodyPr>
          <a:lstStyle/>
          <a:p>
            <a:r>
              <a:rPr lang="fr-CA" dirty="0" smtClean="0"/>
              <a:t>Tâche 3 : Sélectionner les savoirs disciplinaires</a:t>
            </a:r>
            <a:endParaRPr lang="fr-CA" dirty="0"/>
          </a:p>
        </p:txBody>
      </p:sp>
      <p:sp>
        <p:nvSpPr>
          <p:cNvPr id="10" name="Espace réservé du contenu 9"/>
          <p:cNvSpPr>
            <a:spLocks noGrp="1"/>
          </p:cNvSpPr>
          <p:nvPr>
            <p:ph sz="quarter" idx="1"/>
          </p:nvPr>
        </p:nvSpPr>
        <p:spPr>
          <a:xfrm>
            <a:off x="1571604" y="1752600"/>
            <a:ext cx="7358114" cy="5105400"/>
          </a:xfrm>
        </p:spPr>
        <p:txBody>
          <a:bodyPr>
            <a:normAutofit fontScale="85000" lnSpcReduction="20000"/>
          </a:bodyPr>
          <a:lstStyle/>
          <a:p>
            <a:pPr marL="0" indent="0">
              <a:buNone/>
            </a:pPr>
            <a:r>
              <a:rPr lang="fr-CA" dirty="0" smtClean="0"/>
              <a:t>En équipe de 2 ou </a:t>
            </a:r>
            <a:r>
              <a:rPr lang="fr-CA" dirty="0" smtClean="0"/>
              <a:t>individuellement :</a:t>
            </a:r>
          </a:p>
          <a:p>
            <a:r>
              <a:rPr lang="fr-CA" dirty="0" smtClean="0"/>
              <a:t>Déterminer un sujet ou choisir une des SAE apportées à </a:t>
            </a:r>
            <a:r>
              <a:rPr lang="fr-CA" dirty="0" smtClean="0"/>
              <a:t>adapter</a:t>
            </a:r>
            <a:endParaRPr lang="fr-CA" dirty="0" smtClean="0"/>
          </a:p>
          <a:p>
            <a:r>
              <a:rPr lang="fr-CA" dirty="0" smtClean="0"/>
              <a:t>Se </a:t>
            </a:r>
            <a:r>
              <a:rPr lang="fr-CA" dirty="0" smtClean="0"/>
              <a:t>référer à : </a:t>
            </a:r>
          </a:p>
          <a:p>
            <a:pPr lvl="1"/>
            <a:r>
              <a:rPr lang="fr-CA" dirty="0" smtClean="0"/>
              <a:t>Vos intentions pédagogiques</a:t>
            </a:r>
          </a:p>
          <a:p>
            <a:pPr lvl="1"/>
            <a:r>
              <a:rPr lang="fr-CA" dirty="0" smtClean="0"/>
              <a:t>Le référentiel du programme de formation </a:t>
            </a:r>
          </a:p>
          <a:p>
            <a:r>
              <a:rPr lang="fr-CA" dirty="0" smtClean="0"/>
              <a:t>Lister les compétences </a:t>
            </a:r>
            <a:r>
              <a:rPr lang="fr-CA" b="1" dirty="0" smtClean="0"/>
              <a:t>principalement</a:t>
            </a:r>
            <a:r>
              <a:rPr lang="fr-CA" dirty="0" smtClean="0"/>
              <a:t> ciblées dans la SAE</a:t>
            </a:r>
          </a:p>
          <a:p>
            <a:r>
              <a:rPr lang="fr-CA" dirty="0" smtClean="0"/>
              <a:t>Lister les connaissances nécessaires à la mise en œuvre de ces compétences dans le contexte de la SAE</a:t>
            </a:r>
          </a:p>
          <a:p>
            <a:r>
              <a:rPr lang="fr-CA" i="1" dirty="0" smtClean="0"/>
              <a:t>Réduire vos listes en fonction de ce que vous pensez </a:t>
            </a:r>
            <a:r>
              <a:rPr lang="fr-CA" b="1" i="1" dirty="0" smtClean="0"/>
              <a:t>évaluer</a:t>
            </a:r>
          </a:p>
          <a:p>
            <a:r>
              <a:rPr lang="fr-CA" b="1" i="1" dirty="0" smtClean="0"/>
              <a:t>…</a:t>
            </a:r>
            <a:endParaRPr lang="fr-CA" b="1" i="1" dirty="0" smtClean="0"/>
          </a:p>
        </p:txBody>
      </p:sp>
      <p:sp>
        <p:nvSpPr>
          <p:cNvPr id="5" name="Espace réservé du texte 5"/>
          <p:cNvSpPr txBox="1">
            <a:spLocks/>
          </p:cNvSpPr>
          <p:nvPr/>
        </p:nvSpPr>
        <p:spPr>
          <a:xfrm>
            <a:off x="609600" y="1752600"/>
            <a:ext cx="819128" cy="4819672"/>
          </a:xfrm>
          <a:prstGeom prst="rect">
            <a:avLst/>
          </a:prstGeom>
          <a:solidFill>
            <a:schemeClr val="accent2"/>
          </a:solidFill>
          <a:ln w="50800" cap="sq" cmpd="dbl" algn="ctr">
            <a:solidFill>
              <a:schemeClr val="accent2"/>
            </a:solidFill>
            <a:prstDash val="solid"/>
            <a:miter lim="800000"/>
          </a:ln>
          <a:effectLst/>
        </p:spPr>
        <p:txBody>
          <a:bodyPr vert="vert270" lIns="137160" tIns="182880" rIns="137160" bIns="91440" anchor="b">
            <a:normAutofit/>
          </a:bodyPr>
          <a:lstStyle/>
          <a:p>
            <a:pPr marL="0" marR="0" lvl="0" indent="0" algn="l" defTabSz="914400" rtl="0" eaLnBrk="1" fontAlgn="auto" latinLnBrk="0" hangingPunct="1">
              <a:lnSpc>
                <a:spcPct val="100000"/>
              </a:lnSpc>
              <a:spcBef>
                <a:spcPts val="700"/>
              </a:spcBef>
              <a:spcAft>
                <a:spcPts val="1000"/>
              </a:spcAft>
              <a:buClr>
                <a:schemeClr val="accent2"/>
              </a:buClr>
              <a:buSzPct val="60000"/>
              <a:buFont typeface="Wingdings"/>
              <a:buNone/>
              <a:tabLst/>
              <a:defRPr/>
            </a:pPr>
            <a:r>
              <a:rPr kumimoji="0" lang="fr-CA" sz="1800" b="0" i="0" u="none" strike="noStrike" kern="1200" cap="none" spc="0" normalizeH="0" baseline="0" noProof="0" smtClean="0">
                <a:ln>
                  <a:noFill/>
                </a:ln>
                <a:solidFill>
                  <a:schemeClr val="lt1"/>
                </a:solidFill>
                <a:effectLst/>
                <a:uLnTx/>
                <a:uFillTx/>
                <a:latin typeface="+mn-lt"/>
                <a:ea typeface="+mn-ea"/>
                <a:cs typeface="+mn-cs"/>
              </a:rPr>
              <a:t>Tâche 3 : Sélectionner les savoirs disciplinaires</a:t>
            </a:r>
            <a:endParaRPr kumimoji="0" lang="fr-CA" sz="18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r>
              <a:rPr lang="fr-CA" dirty="0" smtClean="0"/>
              <a:t>Classer les éléments ciblés</a:t>
            </a:r>
            <a:endParaRPr lang="fr-CA" dirty="0"/>
          </a:p>
        </p:txBody>
      </p:sp>
      <p:sp>
        <p:nvSpPr>
          <p:cNvPr id="10" name="Espace réservé du contenu 9"/>
          <p:cNvSpPr>
            <a:spLocks noGrp="1"/>
          </p:cNvSpPr>
          <p:nvPr>
            <p:ph sz="quarter" idx="1"/>
          </p:nvPr>
        </p:nvSpPr>
        <p:spPr>
          <a:xfrm>
            <a:off x="1571604" y="1752600"/>
            <a:ext cx="7191396" cy="4748234"/>
          </a:xfrm>
        </p:spPr>
        <p:txBody>
          <a:bodyPr>
            <a:normAutofit/>
          </a:bodyPr>
          <a:lstStyle/>
          <a:p>
            <a:pPr>
              <a:buNone/>
            </a:pPr>
            <a:r>
              <a:rPr lang="fr-CA" dirty="0" smtClean="0"/>
              <a:t>À partir des listes précédemment produites :</a:t>
            </a:r>
          </a:p>
          <a:p>
            <a:r>
              <a:rPr lang="fr-CA" dirty="0" smtClean="0"/>
              <a:t>Typer les éléments : connaissances, compétences, habiletés, composantes, savoirs, attitudes, exemples, principes</a:t>
            </a:r>
          </a:p>
          <a:p>
            <a:r>
              <a:rPr lang="fr-CA" dirty="0" smtClean="0"/>
              <a:t>Classer si nécessaire par importance, chronologie, dépendance, implication, etc.</a:t>
            </a:r>
          </a:p>
          <a:p>
            <a:r>
              <a:rPr lang="fr-CA" dirty="0" smtClean="0"/>
              <a:t>…</a:t>
            </a:r>
          </a:p>
          <a:p>
            <a:endParaRPr lang="fr-CA" dirty="0" smtClean="0"/>
          </a:p>
        </p:txBody>
      </p:sp>
      <p:sp>
        <p:nvSpPr>
          <p:cNvPr id="7" name="Espace réservé du texte 5"/>
          <p:cNvSpPr>
            <a:spLocks noGrp="1"/>
          </p:cNvSpPr>
          <p:nvPr>
            <p:ph type="body" idx="2"/>
          </p:nvPr>
        </p:nvSpPr>
        <p:spPr>
          <a:xfrm>
            <a:off x="609600" y="1752600"/>
            <a:ext cx="819128" cy="4819672"/>
          </a:xfrm>
        </p:spPr>
        <p:txBody>
          <a:bodyPr vert="vert270" anchor="b">
            <a:normAutofit/>
          </a:bodyPr>
          <a:lstStyle/>
          <a:p>
            <a:r>
              <a:rPr lang="fr-CA" dirty="0" smtClean="0"/>
              <a:t>Tâche 3 : Sélectionner les savoirs disciplinaires</a:t>
            </a:r>
            <a:endParaRPr lang="fr-CA"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r>
              <a:rPr lang="fr-CA" dirty="0" smtClean="0"/>
              <a:t>Terminer le modèle</a:t>
            </a:r>
            <a:endParaRPr lang="fr-CA" dirty="0"/>
          </a:p>
        </p:txBody>
      </p:sp>
      <p:sp>
        <p:nvSpPr>
          <p:cNvPr id="6" name="Espace réservé du texte 5"/>
          <p:cNvSpPr>
            <a:spLocks noGrp="1"/>
          </p:cNvSpPr>
          <p:nvPr>
            <p:ph type="body" idx="2"/>
          </p:nvPr>
        </p:nvSpPr>
        <p:spPr>
          <a:xfrm>
            <a:off x="609600" y="1752600"/>
            <a:ext cx="819128" cy="4819672"/>
          </a:xfrm>
        </p:spPr>
        <p:txBody>
          <a:bodyPr vert="vert270" anchor="b">
            <a:normAutofit/>
          </a:bodyPr>
          <a:lstStyle/>
          <a:p>
            <a:r>
              <a:rPr lang="fr-CA" dirty="0" smtClean="0"/>
              <a:t>Tâche 3 : Sélectionner les savoirs disciplinaires</a:t>
            </a:r>
            <a:endParaRPr lang="fr-CA" dirty="0"/>
          </a:p>
        </p:txBody>
      </p:sp>
      <p:sp>
        <p:nvSpPr>
          <p:cNvPr id="10" name="Espace réservé du contenu 9"/>
          <p:cNvSpPr>
            <a:spLocks noGrp="1"/>
          </p:cNvSpPr>
          <p:nvPr>
            <p:ph sz="quarter" idx="1"/>
          </p:nvPr>
        </p:nvSpPr>
        <p:spPr>
          <a:xfrm>
            <a:off x="1571604" y="1752600"/>
            <a:ext cx="7572396" cy="4748234"/>
          </a:xfrm>
        </p:spPr>
        <p:txBody>
          <a:bodyPr>
            <a:normAutofit fontScale="92500" lnSpcReduction="20000"/>
          </a:bodyPr>
          <a:lstStyle/>
          <a:p>
            <a:pPr>
              <a:buNone/>
            </a:pPr>
            <a:r>
              <a:rPr lang="fr-CA" dirty="0" smtClean="0"/>
              <a:t>À partir des objets précédemment typés :</a:t>
            </a:r>
          </a:p>
          <a:p>
            <a:r>
              <a:rPr lang="fr-CA" dirty="0" smtClean="0"/>
              <a:t>Déterminer les relations entre ces objets :</a:t>
            </a:r>
          </a:p>
          <a:p>
            <a:pPr lvl="1"/>
            <a:r>
              <a:rPr lang="fr-CA" dirty="0" smtClean="0"/>
              <a:t>Intrant/Produit</a:t>
            </a:r>
          </a:p>
          <a:p>
            <a:pPr lvl="1"/>
            <a:r>
              <a:rPr lang="fr-CA" dirty="0" smtClean="0"/>
              <a:t>Précédence</a:t>
            </a:r>
          </a:p>
          <a:p>
            <a:pPr lvl="1"/>
            <a:r>
              <a:rPr lang="fr-CA" dirty="0" smtClean="0"/>
              <a:t>Spécialisation</a:t>
            </a:r>
          </a:p>
          <a:p>
            <a:pPr lvl="1"/>
            <a:r>
              <a:rPr lang="fr-CA" dirty="0" smtClean="0"/>
              <a:t>Composition</a:t>
            </a:r>
          </a:p>
          <a:p>
            <a:pPr lvl="1"/>
            <a:r>
              <a:rPr lang="fr-CA" dirty="0" smtClean="0"/>
              <a:t>Régulation</a:t>
            </a:r>
          </a:p>
          <a:p>
            <a:pPr lvl="1"/>
            <a:r>
              <a:rPr lang="fr-CA" dirty="0" smtClean="0"/>
              <a:t>Application</a:t>
            </a:r>
          </a:p>
          <a:p>
            <a:r>
              <a:rPr lang="fr-CA" dirty="0" smtClean="0"/>
              <a:t>Schématiser manuellement votre modèle</a:t>
            </a:r>
          </a:p>
          <a:p>
            <a:r>
              <a:rPr lang="fr-CA" dirty="0" smtClean="0"/>
              <a:t>Observer un exemple : </a:t>
            </a:r>
            <a:r>
              <a:rPr lang="fr-CA" dirty="0" smtClean="0"/>
              <a:t>Modélisation des connaissances et compétences de l’atelier </a:t>
            </a:r>
            <a:r>
              <a:rPr lang="fr-CA" dirty="0" smtClean="0"/>
              <a:t>SAE</a:t>
            </a:r>
          </a:p>
          <a:p>
            <a:r>
              <a:rPr lang="fr-CA" dirty="0" smtClean="0"/>
              <a:t>Après la pause : partage et discussion</a:t>
            </a:r>
          </a:p>
          <a:p>
            <a:endParaRPr lang="fr-CA" dirty="0" smtClean="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A" dirty="0" smtClean="0"/>
              <a:t>PAUSE Santé </a:t>
            </a:r>
            <a:endParaRPr lang="fr-CA" dirty="0"/>
          </a:p>
        </p:txBody>
      </p:sp>
      <p:pic>
        <p:nvPicPr>
          <p:cNvPr id="6" name="Image 5" descr="pause.jpg"/>
          <p:cNvPicPr>
            <a:picLocks noChangeAspect="1"/>
          </p:cNvPicPr>
          <p:nvPr/>
        </p:nvPicPr>
        <p:blipFill>
          <a:blip r:embed="rId2"/>
          <a:stretch>
            <a:fillRect/>
          </a:stretch>
        </p:blipFill>
        <p:spPr>
          <a:xfrm>
            <a:off x="3357554" y="428604"/>
            <a:ext cx="3643338" cy="3762792"/>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r>
              <a:rPr lang="fr-CA" dirty="0" smtClean="0"/>
              <a:t>Partage et discussion</a:t>
            </a:r>
            <a:endParaRPr lang="fr-CA" dirty="0"/>
          </a:p>
        </p:txBody>
      </p:sp>
      <p:sp>
        <p:nvSpPr>
          <p:cNvPr id="6" name="Espace réservé du texte 5"/>
          <p:cNvSpPr>
            <a:spLocks noGrp="1"/>
          </p:cNvSpPr>
          <p:nvPr>
            <p:ph type="body" idx="2"/>
          </p:nvPr>
        </p:nvSpPr>
        <p:spPr>
          <a:xfrm>
            <a:off x="609600" y="1752600"/>
            <a:ext cx="819128" cy="4819672"/>
          </a:xfrm>
        </p:spPr>
        <p:txBody>
          <a:bodyPr vert="vert270" anchor="b">
            <a:normAutofit/>
          </a:bodyPr>
          <a:lstStyle/>
          <a:p>
            <a:r>
              <a:rPr lang="fr-CA" dirty="0" smtClean="0"/>
              <a:t>Tâche 3 : Sélectionner les savoirs disciplinaires</a:t>
            </a:r>
            <a:endParaRPr lang="fr-CA" dirty="0"/>
          </a:p>
        </p:txBody>
      </p:sp>
      <p:sp>
        <p:nvSpPr>
          <p:cNvPr id="10" name="Espace réservé du contenu 9"/>
          <p:cNvSpPr>
            <a:spLocks noGrp="1"/>
          </p:cNvSpPr>
          <p:nvPr>
            <p:ph sz="quarter" idx="1"/>
          </p:nvPr>
        </p:nvSpPr>
        <p:spPr>
          <a:xfrm>
            <a:off x="1571604" y="1752600"/>
            <a:ext cx="7286676" cy="4748234"/>
          </a:xfrm>
        </p:spPr>
        <p:txBody>
          <a:bodyPr>
            <a:normAutofit/>
          </a:bodyPr>
          <a:lstStyle/>
          <a:p>
            <a:pPr marL="179388" indent="0">
              <a:buNone/>
            </a:pPr>
            <a:r>
              <a:rPr lang="fr-CA" dirty="0" smtClean="0"/>
              <a:t>Avant de débuter la tâche 4, revenons sur les différents éléments abordés jusqu’à présent</a:t>
            </a:r>
          </a:p>
          <a:p>
            <a:pPr lvl="1">
              <a:tabLst>
                <a:tab pos="987425" algn="l"/>
                <a:tab pos="1071563" algn="l"/>
              </a:tabLst>
            </a:pPr>
            <a:r>
              <a:rPr lang="fr-CA" sz="2800" dirty="0" smtClean="0"/>
              <a:t>Questions ? </a:t>
            </a:r>
          </a:p>
          <a:p>
            <a:pPr lvl="1">
              <a:tabLst>
                <a:tab pos="987425" algn="l"/>
                <a:tab pos="1071563" algn="l"/>
              </a:tabLst>
            </a:pPr>
            <a:r>
              <a:rPr lang="fr-CA" sz="2800" dirty="0" smtClean="0"/>
              <a:t>Difficultés ?</a:t>
            </a:r>
          </a:p>
          <a:p>
            <a:pPr lvl="1">
              <a:tabLst>
                <a:tab pos="987425" algn="l"/>
                <a:tab pos="1071563" algn="l"/>
              </a:tabLst>
            </a:pPr>
            <a:r>
              <a:rPr lang="fr-CA" sz="2800" dirty="0" smtClean="0"/>
              <a:t>Remarques ? </a:t>
            </a:r>
          </a:p>
          <a:p>
            <a:pPr lvl="1">
              <a:tabLst>
                <a:tab pos="987425" algn="l"/>
                <a:tab pos="1071563" algn="l"/>
              </a:tabLst>
            </a:pPr>
            <a:r>
              <a:rPr lang="fr-CA" sz="2800" dirty="0" smtClean="0"/>
              <a:t>Compréhensions ?</a:t>
            </a:r>
          </a:p>
          <a:p>
            <a:pPr lvl="1">
              <a:tabLst>
                <a:tab pos="987425" algn="l"/>
                <a:tab pos="1071563" algn="l"/>
              </a:tabLst>
            </a:pPr>
            <a:r>
              <a:rPr lang="fr-CA" sz="2800" dirty="0" smtClean="0"/>
              <a:t>Autre… </a:t>
            </a:r>
            <a:endParaRPr lang="fr-CA" sz="2800" dirty="0" smtClean="0"/>
          </a:p>
          <a:p>
            <a:endParaRPr lang="fr-CA"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1371600" y="2743200"/>
            <a:ext cx="7772400" cy="3043254"/>
          </a:xfrm>
        </p:spPr>
        <p:txBody>
          <a:bodyPr>
            <a:normAutofit/>
          </a:bodyPr>
          <a:lstStyle/>
          <a:p>
            <a:r>
              <a:rPr lang="fr-CA" dirty="0" smtClean="0"/>
              <a:t>Intentions : </a:t>
            </a:r>
          </a:p>
          <a:p>
            <a:pPr>
              <a:tabLst>
                <a:tab pos="714375" algn="l"/>
              </a:tabLst>
            </a:pPr>
            <a:r>
              <a:rPr lang="fr-CA" dirty="0" smtClean="0"/>
              <a:t>	Repérer comment planifier des séquences </a:t>
            </a:r>
            <a:br>
              <a:rPr lang="fr-CA" dirty="0" smtClean="0"/>
            </a:br>
            <a:r>
              <a:rPr lang="fr-CA" dirty="0" smtClean="0"/>
              <a:t>	d’enseignement et d’évaluation qui tiennent </a:t>
            </a:r>
            <a:br>
              <a:rPr lang="fr-CA" dirty="0" smtClean="0"/>
            </a:br>
            <a:r>
              <a:rPr lang="fr-CA" dirty="0" smtClean="0"/>
              <a:t>	compte de la logique des contenus et de la </a:t>
            </a:r>
            <a:br>
              <a:rPr lang="fr-CA" dirty="0" smtClean="0"/>
            </a:br>
            <a:r>
              <a:rPr lang="fr-CA" dirty="0" smtClean="0"/>
              <a:t>	progression des apprentissages	</a:t>
            </a:r>
            <a:endParaRPr lang="fr-CA" dirty="0"/>
          </a:p>
        </p:txBody>
      </p:sp>
      <p:sp>
        <p:nvSpPr>
          <p:cNvPr id="3" name="Titre 2"/>
          <p:cNvSpPr>
            <a:spLocks noGrp="1"/>
          </p:cNvSpPr>
          <p:nvPr>
            <p:ph type="title"/>
          </p:nvPr>
        </p:nvSpPr>
        <p:spPr/>
        <p:txBody>
          <a:bodyPr>
            <a:noAutofit/>
          </a:bodyPr>
          <a:lstStyle/>
          <a:p>
            <a:r>
              <a:rPr lang="fr-CA" sz="3000" dirty="0" smtClean="0"/>
              <a:t>Tâche 4 : Planifier les séquences d’enseignement</a:t>
            </a:r>
            <a:endParaRPr lang="fr-CA" sz="30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534400" cy="869950"/>
          </a:xfrm>
        </p:spPr>
        <p:txBody>
          <a:bodyPr>
            <a:normAutofit/>
          </a:bodyPr>
          <a:lstStyle/>
          <a:p>
            <a:r>
              <a:rPr lang="fr-CA" sz="3800" dirty="0" smtClean="0"/>
              <a:t>Structurer les événements d’apprentissage</a:t>
            </a:r>
            <a:endParaRPr lang="fr-CA" sz="3800" dirty="0"/>
          </a:p>
        </p:txBody>
      </p:sp>
      <p:sp>
        <p:nvSpPr>
          <p:cNvPr id="6" name="Espace réservé du texte 5"/>
          <p:cNvSpPr>
            <a:spLocks noGrp="1"/>
          </p:cNvSpPr>
          <p:nvPr>
            <p:ph type="body" idx="2"/>
          </p:nvPr>
        </p:nvSpPr>
        <p:spPr>
          <a:xfrm>
            <a:off x="609600" y="1752600"/>
            <a:ext cx="819128" cy="4748234"/>
          </a:xfrm>
        </p:spPr>
        <p:txBody>
          <a:bodyPr vert="vert270" anchor="b">
            <a:normAutofit/>
          </a:bodyPr>
          <a:lstStyle/>
          <a:p>
            <a:r>
              <a:rPr lang="fr-CA" dirty="0" smtClean="0"/>
              <a:t>Tâche 4 : Planifier les séquences d’enseignement</a:t>
            </a:r>
            <a:endParaRPr lang="fr-CA" dirty="0"/>
          </a:p>
        </p:txBody>
      </p:sp>
      <p:sp>
        <p:nvSpPr>
          <p:cNvPr id="10" name="Espace réservé du contenu 9"/>
          <p:cNvSpPr>
            <a:spLocks noGrp="1"/>
          </p:cNvSpPr>
          <p:nvPr>
            <p:ph sz="quarter" idx="1"/>
          </p:nvPr>
        </p:nvSpPr>
        <p:spPr>
          <a:xfrm>
            <a:off x="1571604" y="1752600"/>
            <a:ext cx="7191396" cy="4748234"/>
          </a:xfrm>
        </p:spPr>
        <p:txBody>
          <a:bodyPr>
            <a:normAutofit lnSpcReduction="10000"/>
          </a:bodyPr>
          <a:lstStyle/>
          <a:p>
            <a:r>
              <a:rPr lang="fr-CA" dirty="0" smtClean="0"/>
              <a:t>Nommer les événements d’apprentissage</a:t>
            </a:r>
          </a:p>
          <a:p>
            <a:pPr lvl="1"/>
            <a:r>
              <a:rPr lang="fr-CA" dirty="0" smtClean="0">
                <a:solidFill>
                  <a:schemeClr val="accent1">
                    <a:lumMod val="50000"/>
                  </a:schemeClr>
                </a:solidFill>
              </a:rPr>
              <a:t>Exploiter la taxonomie des habiletés (</a:t>
            </a:r>
            <a:r>
              <a:rPr lang="fr-CA" i="1" dirty="0" smtClean="0">
                <a:solidFill>
                  <a:schemeClr val="accent1">
                    <a:lumMod val="50000"/>
                  </a:schemeClr>
                </a:solidFill>
              </a:rPr>
              <a:t>voir wiki</a:t>
            </a:r>
            <a:r>
              <a:rPr lang="fr-CA" dirty="0" smtClean="0">
                <a:solidFill>
                  <a:schemeClr val="accent1">
                    <a:lumMod val="50000"/>
                  </a:schemeClr>
                </a:solidFill>
              </a:rPr>
              <a:t>)</a:t>
            </a:r>
            <a:endParaRPr lang="fr-CA" dirty="0" smtClean="0">
              <a:solidFill>
                <a:schemeClr val="accent1">
                  <a:lumMod val="50000"/>
                </a:schemeClr>
              </a:solidFill>
            </a:endParaRPr>
          </a:p>
          <a:p>
            <a:r>
              <a:rPr lang="fr-CA" dirty="0" smtClean="0"/>
              <a:t>Ordonner les événements d’apprentissage</a:t>
            </a:r>
          </a:p>
          <a:p>
            <a:pPr lvl="1"/>
            <a:r>
              <a:rPr lang="fr-CA" dirty="0" smtClean="0">
                <a:solidFill>
                  <a:schemeClr val="accent1">
                    <a:lumMod val="50000"/>
                  </a:schemeClr>
                </a:solidFill>
              </a:rPr>
              <a:t>Respecter les 3 temps pédagogiques (Préparation-Réalisation-Intégration) </a:t>
            </a:r>
            <a:r>
              <a:rPr lang="fr-CA" sz="1900" dirty="0" smtClean="0">
                <a:solidFill>
                  <a:schemeClr val="accent1">
                    <a:lumMod val="50000"/>
                  </a:schemeClr>
                </a:solidFill>
              </a:rPr>
              <a:t>(</a:t>
            </a:r>
            <a:r>
              <a:rPr lang="fr-CA" sz="1900" dirty="0" smtClean="0">
                <a:hlinkClick r:id="rId2"/>
              </a:rPr>
              <a:t>http://</a:t>
            </a:r>
            <a:r>
              <a:rPr lang="fr-CA" sz="1900" dirty="0" smtClean="0">
                <a:hlinkClick r:id="rId2"/>
              </a:rPr>
              <a:t>tic.crifpe.ca/fmeyer/ppa2100A/a08/SAE.pdf</a:t>
            </a:r>
            <a:r>
              <a:rPr lang="fr-CA" sz="1900" dirty="0" smtClean="0">
                <a:solidFill>
                  <a:schemeClr val="accent1">
                    <a:lumMod val="50000"/>
                  </a:schemeClr>
                </a:solidFill>
              </a:rPr>
              <a:t>)</a:t>
            </a:r>
            <a:endParaRPr lang="fr-CA" sz="1900" dirty="0" smtClean="0">
              <a:solidFill>
                <a:schemeClr val="accent1">
                  <a:lumMod val="50000"/>
                </a:schemeClr>
              </a:solidFill>
            </a:endParaRPr>
          </a:p>
          <a:p>
            <a:r>
              <a:rPr lang="fr-CA" dirty="0" smtClean="0"/>
              <a:t>Expliciter les ressources à mobiliser</a:t>
            </a:r>
          </a:p>
          <a:p>
            <a:pPr lvl="1"/>
            <a:r>
              <a:rPr lang="fr-CA" dirty="0" smtClean="0">
                <a:solidFill>
                  <a:schemeClr val="accent1">
                    <a:lumMod val="50000"/>
                  </a:schemeClr>
                </a:solidFill>
              </a:rPr>
              <a:t>Remplir le gabarit de RÉA </a:t>
            </a:r>
            <a:r>
              <a:rPr lang="fr-CA" dirty="0" smtClean="0">
                <a:solidFill>
                  <a:schemeClr val="accent1">
                    <a:lumMod val="50000"/>
                  </a:schemeClr>
                </a:solidFill>
              </a:rPr>
              <a:t>(</a:t>
            </a:r>
            <a:r>
              <a:rPr lang="fr-CA" i="1" dirty="0" smtClean="0">
                <a:solidFill>
                  <a:schemeClr val="accent1">
                    <a:lumMod val="50000"/>
                  </a:schemeClr>
                </a:solidFill>
              </a:rPr>
              <a:t>voir wiki</a:t>
            </a:r>
            <a:r>
              <a:rPr lang="fr-CA" dirty="0" smtClean="0">
                <a:solidFill>
                  <a:schemeClr val="accent1">
                    <a:lumMod val="50000"/>
                  </a:schemeClr>
                </a:solidFill>
              </a:rPr>
              <a:t>)</a:t>
            </a:r>
            <a:endParaRPr lang="fr-CA" dirty="0" smtClean="0">
              <a:solidFill>
                <a:schemeClr val="accent1">
                  <a:lumMod val="50000"/>
                </a:schemeClr>
              </a:solidFill>
            </a:endParaRPr>
          </a:p>
          <a:p>
            <a:r>
              <a:rPr lang="fr-CA" dirty="0" smtClean="0"/>
              <a:t>Planifier les modalités d’évaluation </a:t>
            </a:r>
          </a:p>
          <a:p>
            <a:pPr lvl="1"/>
            <a:r>
              <a:rPr lang="fr-CA" dirty="0" smtClean="0">
                <a:solidFill>
                  <a:schemeClr val="accent1">
                    <a:lumMod val="50000"/>
                  </a:schemeClr>
                </a:solidFill>
              </a:rPr>
              <a:t>Dans le gabarit de RÉA, identifier :</a:t>
            </a:r>
            <a:br>
              <a:rPr lang="fr-CA" dirty="0" smtClean="0">
                <a:solidFill>
                  <a:schemeClr val="accent1">
                    <a:lumMod val="50000"/>
                  </a:schemeClr>
                </a:solidFill>
              </a:rPr>
            </a:br>
            <a:r>
              <a:rPr lang="fr-CA" dirty="0" smtClean="0">
                <a:solidFill>
                  <a:schemeClr val="accent1">
                    <a:lumMod val="50000"/>
                  </a:schemeClr>
                </a:solidFill>
              </a:rPr>
              <a:t>Quand </a:t>
            </a:r>
            <a:r>
              <a:rPr lang="fr-CA" dirty="0" smtClean="0">
                <a:solidFill>
                  <a:schemeClr val="accent1">
                    <a:lumMod val="50000"/>
                  </a:schemeClr>
                </a:solidFill>
              </a:rPr>
              <a:t>? Quoi ? Combien ?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1371600" y="2743200"/>
            <a:ext cx="7772400" cy="3043254"/>
          </a:xfrm>
        </p:spPr>
        <p:txBody>
          <a:bodyPr>
            <a:normAutofit/>
          </a:bodyPr>
          <a:lstStyle/>
          <a:p>
            <a:r>
              <a:rPr lang="fr-CA" dirty="0" smtClean="0"/>
              <a:t>Intentions : </a:t>
            </a:r>
          </a:p>
          <a:p>
            <a:pPr>
              <a:tabLst>
                <a:tab pos="714375" algn="l"/>
              </a:tabLst>
            </a:pPr>
            <a:r>
              <a:rPr lang="fr-CA" dirty="0" smtClean="0"/>
              <a:t>	Identifier les différences entre approches et </a:t>
            </a:r>
            <a:br>
              <a:rPr lang="fr-CA" dirty="0" smtClean="0"/>
            </a:br>
            <a:r>
              <a:rPr lang="fr-CA" dirty="0" smtClean="0"/>
              <a:t>	stratégies pédagogiques</a:t>
            </a:r>
            <a:br>
              <a:rPr lang="fr-CA" dirty="0" smtClean="0"/>
            </a:br>
            <a:r>
              <a:rPr lang="fr-CA" dirty="0" smtClean="0"/>
              <a:t>	Discriminer les stratégies en ligne</a:t>
            </a:r>
          </a:p>
          <a:p>
            <a:pPr>
              <a:tabLst>
                <a:tab pos="714375" algn="l"/>
              </a:tabLst>
            </a:pPr>
            <a:r>
              <a:rPr lang="fr-CA" dirty="0" smtClean="0"/>
              <a:t>	Lister les différentes approches et stratégies </a:t>
            </a:r>
            <a:br>
              <a:rPr lang="fr-CA" dirty="0" smtClean="0"/>
            </a:br>
            <a:r>
              <a:rPr lang="fr-CA" dirty="0" smtClean="0"/>
              <a:t>	pédagogiques à retenir</a:t>
            </a:r>
            <a:endParaRPr lang="fr-CA" dirty="0"/>
          </a:p>
        </p:txBody>
      </p:sp>
      <p:sp>
        <p:nvSpPr>
          <p:cNvPr id="3" name="Titre 2"/>
          <p:cNvSpPr>
            <a:spLocks noGrp="1"/>
          </p:cNvSpPr>
          <p:nvPr>
            <p:ph type="title"/>
          </p:nvPr>
        </p:nvSpPr>
        <p:spPr/>
        <p:txBody>
          <a:bodyPr>
            <a:noAutofit/>
          </a:bodyPr>
          <a:lstStyle/>
          <a:p>
            <a:r>
              <a:rPr lang="fr-CA" sz="3000" dirty="0" smtClean="0"/>
              <a:t>Tâche 5 : Choisir les stratégies pédagogiques</a:t>
            </a:r>
            <a:endParaRPr lang="fr-CA" sz="30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1371600" y="2743200"/>
            <a:ext cx="7123113" cy="3043254"/>
          </a:xfrm>
        </p:spPr>
        <p:txBody>
          <a:bodyPr>
            <a:normAutofit/>
          </a:bodyPr>
          <a:lstStyle/>
          <a:p>
            <a:r>
              <a:rPr lang="fr-CA" dirty="0" smtClean="0"/>
              <a:t>Intentions : </a:t>
            </a:r>
          </a:p>
          <a:p>
            <a:r>
              <a:rPr lang="fr-CA" dirty="0" smtClean="0"/>
              <a:t>	Présenter</a:t>
            </a:r>
          </a:p>
          <a:p>
            <a:r>
              <a:rPr lang="fr-CA" dirty="0" smtClean="0"/>
              <a:t>	Se présenter</a:t>
            </a:r>
          </a:p>
          <a:p>
            <a:r>
              <a:rPr lang="fr-CA" dirty="0" smtClean="0"/>
              <a:t>	Activer ses connaissances antérieures</a:t>
            </a:r>
          </a:p>
          <a:p>
            <a:r>
              <a:rPr lang="fr-CA" dirty="0" smtClean="0"/>
              <a:t>	Anticiper</a:t>
            </a:r>
            <a:endParaRPr lang="fr-CA" dirty="0"/>
          </a:p>
        </p:txBody>
      </p:sp>
      <p:sp>
        <p:nvSpPr>
          <p:cNvPr id="3" name="Titre 2"/>
          <p:cNvSpPr>
            <a:spLocks noGrp="1"/>
          </p:cNvSpPr>
          <p:nvPr>
            <p:ph type="title"/>
          </p:nvPr>
        </p:nvSpPr>
        <p:spPr/>
        <p:txBody>
          <a:bodyPr>
            <a:noAutofit/>
          </a:bodyPr>
          <a:lstStyle/>
          <a:p>
            <a:r>
              <a:rPr lang="fr-CA" sz="3400" dirty="0" smtClean="0"/>
              <a:t>Tâche 1 : Se préparer à concevoir une SAE</a:t>
            </a:r>
            <a:endParaRPr lang="fr-CA" sz="34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57158" y="273050"/>
            <a:ext cx="8786842" cy="869950"/>
          </a:xfrm>
        </p:spPr>
        <p:txBody>
          <a:bodyPr>
            <a:normAutofit fontScale="90000"/>
          </a:bodyPr>
          <a:lstStyle/>
          <a:p>
            <a:r>
              <a:rPr lang="fr-CA" sz="3800" dirty="0" smtClean="0"/>
              <a:t>Distinguer approches et stratégies pédagogiques</a:t>
            </a:r>
            <a:endParaRPr lang="fr-CA" sz="3800" dirty="0"/>
          </a:p>
        </p:txBody>
      </p:sp>
      <p:sp>
        <p:nvSpPr>
          <p:cNvPr id="6" name="Espace réservé du texte 5"/>
          <p:cNvSpPr>
            <a:spLocks noGrp="1"/>
          </p:cNvSpPr>
          <p:nvPr>
            <p:ph type="body" idx="2"/>
          </p:nvPr>
        </p:nvSpPr>
        <p:spPr>
          <a:xfrm>
            <a:off x="609600" y="1752600"/>
            <a:ext cx="819128" cy="4748234"/>
          </a:xfrm>
        </p:spPr>
        <p:txBody>
          <a:bodyPr vert="vert270" anchor="b">
            <a:normAutofit/>
          </a:bodyPr>
          <a:lstStyle/>
          <a:p>
            <a:r>
              <a:rPr lang="fr-CA" dirty="0" smtClean="0"/>
              <a:t>Tâche 5 : Choisir les stratégies pédagogiques</a:t>
            </a:r>
            <a:endParaRPr lang="fr-CA" dirty="0"/>
          </a:p>
        </p:txBody>
      </p:sp>
      <p:sp>
        <p:nvSpPr>
          <p:cNvPr id="10" name="Espace réservé du contenu 9"/>
          <p:cNvSpPr>
            <a:spLocks noGrp="1"/>
          </p:cNvSpPr>
          <p:nvPr>
            <p:ph sz="quarter" idx="1"/>
          </p:nvPr>
        </p:nvSpPr>
        <p:spPr>
          <a:xfrm>
            <a:off x="1571604" y="1752600"/>
            <a:ext cx="7191396" cy="4962548"/>
          </a:xfrm>
        </p:spPr>
        <p:txBody>
          <a:bodyPr>
            <a:normAutofit fontScale="77500" lnSpcReduction="20000"/>
          </a:bodyPr>
          <a:lstStyle/>
          <a:p>
            <a:r>
              <a:rPr lang="fr-CA" u="sng" dirty="0" smtClean="0"/>
              <a:t>Approche</a:t>
            </a:r>
            <a:r>
              <a:rPr lang="fr-CA" dirty="0" smtClean="0"/>
              <a:t> : « Base théorique constituée d’un </a:t>
            </a:r>
            <a:r>
              <a:rPr lang="fr-CA" b="1" dirty="0" smtClean="0"/>
              <a:t>ensemble de principes</a:t>
            </a:r>
            <a:r>
              <a:rPr lang="fr-CA" dirty="0" smtClean="0"/>
              <a:t> sur lesquels repose l’élaboration d’un programme d’études, le </a:t>
            </a:r>
            <a:r>
              <a:rPr lang="fr-CA" b="1" dirty="0" smtClean="0"/>
              <a:t>choix de stratégies </a:t>
            </a:r>
            <a:r>
              <a:rPr lang="fr-CA" dirty="0" smtClean="0"/>
              <a:t>d’enseignement ou d’évaluation, ainsi que des modes de rétroaction. »</a:t>
            </a:r>
          </a:p>
          <a:p>
            <a:pPr lvl="1"/>
            <a:r>
              <a:rPr lang="fr-CA" dirty="0" smtClean="0">
                <a:solidFill>
                  <a:schemeClr val="accent1">
                    <a:lumMod val="50000"/>
                  </a:schemeClr>
                </a:solidFill>
              </a:rPr>
              <a:t>Exemples : approche </a:t>
            </a:r>
            <a:r>
              <a:rPr lang="fr-CA" dirty="0" err="1" smtClean="0">
                <a:solidFill>
                  <a:schemeClr val="accent1">
                    <a:lumMod val="50000"/>
                  </a:schemeClr>
                </a:solidFill>
              </a:rPr>
              <a:t>socio-constructiviste</a:t>
            </a:r>
            <a:r>
              <a:rPr lang="fr-CA" dirty="0" smtClean="0">
                <a:solidFill>
                  <a:schemeClr val="accent1">
                    <a:lumMod val="50000"/>
                  </a:schemeClr>
                </a:solidFill>
              </a:rPr>
              <a:t>, approche cognitiviste, approche </a:t>
            </a:r>
            <a:r>
              <a:rPr lang="fr-CA" dirty="0" err="1" smtClean="0">
                <a:solidFill>
                  <a:schemeClr val="accent1">
                    <a:lumMod val="50000"/>
                  </a:schemeClr>
                </a:solidFill>
              </a:rPr>
              <a:t>neuro-linguistique</a:t>
            </a:r>
            <a:r>
              <a:rPr lang="fr-CA" dirty="0" smtClean="0">
                <a:solidFill>
                  <a:schemeClr val="accent1">
                    <a:lumMod val="50000"/>
                  </a:schemeClr>
                </a:solidFill>
              </a:rPr>
              <a:t>, etc.</a:t>
            </a:r>
          </a:p>
          <a:p>
            <a:r>
              <a:rPr lang="fr-CA" u="sng" dirty="0" smtClean="0"/>
              <a:t>Stratégie d’enseignement</a:t>
            </a:r>
            <a:r>
              <a:rPr lang="fr-CA" dirty="0" smtClean="0"/>
              <a:t> : « Ensemble d’opérations et de ressources, planifié par </a:t>
            </a:r>
            <a:r>
              <a:rPr lang="fr-CA" b="1" dirty="0" smtClean="0"/>
              <a:t>l’éducateur pour un sujet </a:t>
            </a:r>
            <a:r>
              <a:rPr lang="fr-CA" dirty="0" smtClean="0"/>
              <a:t>autre que lui-même. »</a:t>
            </a:r>
          </a:p>
          <a:p>
            <a:pPr lvl="1"/>
            <a:r>
              <a:rPr lang="fr-CA" dirty="0" smtClean="0">
                <a:solidFill>
                  <a:schemeClr val="accent1">
                    <a:lumMod val="50000"/>
                  </a:schemeClr>
                </a:solidFill>
              </a:rPr>
              <a:t>Exemples : </a:t>
            </a:r>
            <a:r>
              <a:rPr lang="fr-CA" sz="2300" dirty="0" smtClean="0">
                <a:solidFill>
                  <a:schemeClr val="accent1">
                    <a:lumMod val="50000"/>
                  </a:schemeClr>
                </a:solidFill>
                <a:hlinkClick r:id="rId2"/>
              </a:rPr>
              <a:t>http://www.ymca-cepiere.org/guide/docs/strategie.htm</a:t>
            </a:r>
            <a:r>
              <a:rPr lang="fr-CA" sz="2300" dirty="0" smtClean="0">
                <a:solidFill>
                  <a:schemeClr val="accent1">
                    <a:lumMod val="50000"/>
                  </a:schemeClr>
                </a:solidFill>
              </a:rPr>
              <a:t> </a:t>
            </a:r>
          </a:p>
          <a:p>
            <a:r>
              <a:rPr lang="fr-CA" u="sng" dirty="0" smtClean="0"/>
              <a:t>Stratégie d’apprentissage</a:t>
            </a:r>
            <a:r>
              <a:rPr lang="fr-CA" dirty="0" smtClean="0"/>
              <a:t> : « Ensemble (…), planifié </a:t>
            </a:r>
            <a:r>
              <a:rPr lang="fr-CA" b="1" dirty="0" smtClean="0"/>
              <a:t>par le sujet</a:t>
            </a:r>
            <a:r>
              <a:rPr lang="fr-CA" dirty="0" smtClean="0"/>
              <a:t> dans le but de favoriser l’atteinte d’objectifs dans une situation pédagogique. »</a:t>
            </a:r>
          </a:p>
          <a:p>
            <a:pPr lvl="1"/>
            <a:r>
              <a:rPr lang="fr-CA" dirty="0" smtClean="0">
                <a:solidFill>
                  <a:schemeClr val="accent1">
                    <a:lumMod val="50000"/>
                  </a:schemeClr>
                </a:solidFill>
              </a:rPr>
              <a:t>Exemples : </a:t>
            </a:r>
            <a:r>
              <a:rPr lang="fr-CA" sz="2300" dirty="0" smtClean="0">
                <a:solidFill>
                  <a:schemeClr val="accent1">
                    <a:lumMod val="50000"/>
                  </a:schemeClr>
                </a:solidFill>
                <a:hlinkClick r:id="rId3"/>
              </a:rPr>
              <a:t>http://www.aide.ulaval.ca/sgc/pid/1082</a:t>
            </a:r>
            <a:r>
              <a:rPr lang="fr-CA" sz="2300" dirty="0" smtClean="0">
                <a:solidFill>
                  <a:schemeClr val="accent1">
                    <a:lumMod val="50000"/>
                  </a:schemeClr>
                </a:solidFill>
              </a:rPr>
              <a:t> </a:t>
            </a:r>
            <a:endParaRPr lang="fr-CA" sz="2300" dirty="0" smtClean="0"/>
          </a:p>
          <a:p>
            <a:pPr algn="r">
              <a:buNone/>
            </a:pPr>
            <a:endParaRPr lang="fr-CA" dirty="0" smtClean="0"/>
          </a:p>
          <a:p>
            <a:pPr algn="r">
              <a:buNone/>
            </a:pPr>
            <a:r>
              <a:rPr lang="fr-CA" sz="2100" dirty="0" smtClean="0"/>
              <a:t>Définitions d’après Legendre (1993)</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571472" y="273050"/>
            <a:ext cx="8572528" cy="869950"/>
          </a:xfrm>
        </p:spPr>
        <p:txBody>
          <a:bodyPr>
            <a:noAutofit/>
          </a:bodyPr>
          <a:lstStyle/>
          <a:p>
            <a:r>
              <a:rPr lang="fr-CA" sz="3600" dirty="0" smtClean="0"/>
              <a:t>Discriminer les stratégies en ligne</a:t>
            </a:r>
            <a:endParaRPr lang="fr-CA" sz="3600" dirty="0"/>
          </a:p>
        </p:txBody>
      </p:sp>
      <p:sp>
        <p:nvSpPr>
          <p:cNvPr id="6" name="Espace réservé du texte 5"/>
          <p:cNvSpPr>
            <a:spLocks noGrp="1"/>
          </p:cNvSpPr>
          <p:nvPr>
            <p:ph type="body" idx="2"/>
          </p:nvPr>
        </p:nvSpPr>
        <p:spPr>
          <a:xfrm>
            <a:off x="609600" y="1752600"/>
            <a:ext cx="819128" cy="4748234"/>
          </a:xfrm>
        </p:spPr>
        <p:txBody>
          <a:bodyPr vert="vert270" anchor="b">
            <a:normAutofit/>
          </a:bodyPr>
          <a:lstStyle/>
          <a:p>
            <a:r>
              <a:rPr lang="fr-CA" dirty="0" smtClean="0"/>
              <a:t>Tâche 5 : Choisir les stratégies pédagogiques</a:t>
            </a:r>
            <a:endParaRPr lang="fr-CA" dirty="0"/>
          </a:p>
        </p:txBody>
      </p:sp>
      <p:sp>
        <p:nvSpPr>
          <p:cNvPr id="10" name="Espace réservé du contenu 9"/>
          <p:cNvSpPr>
            <a:spLocks noGrp="1"/>
          </p:cNvSpPr>
          <p:nvPr>
            <p:ph sz="quarter" idx="1"/>
          </p:nvPr>
        </p:nvSpPr>
        <p:spPr>
          <a:xfrm>
            <a:off x="1571604" y="1752600"/>
            <a:ext cx="3643338" cy="4748234"/>
          </a:xfrm>
          <a:solidFill>
            <a:schemeClr val="accent2">
              <a:lumMod val="20000"/>
              <a:lumOff val="80000"/>
            </a:schemeClr>
          </a:solidFill>
        </p:spPr>
        <p:txBody>
          <a:bodyPr numCol="1">
            <a:normAutofit/>
          </a:bodyPr>
          <a:lstStyle/>
          <a:p>
            <a:r>
              <a:rPr lang="fr-CA" sz="2100" dirty="0" smtClean="0"/>
              <a:t>Caractéristiques « en ligne </a:t>
            </a:r>
            <a:r>
              <a:rPr lang="fr-CA" sz="2100" dirty="0" smtClean="0"/>
              <a:t>»</a:t>
            </a:r>
            <a:endParaRPr lang="fr-CA" sz="2100" dirty="0" smtClean="0"/>
          </a:p>
          <a:p>
            <a:pPr lvl="1"/>
            <a:r>
              <a:rPr lang="fr-CA" sz="2000" dirty="0" smtClean="0">
                <a:solidFill>
                  <a:schemeClr val="accent1">
                    <a:lumMod val="50000"/>
                  </a:schemeClr>
                </a:solidFill>
              </a:rPr>
              <a:t>Distance</a:t>
            </a:r>
          </a:p>
          <a:p>
            <a:pPr lvl="1"/>
            <a:r>
              <a:rPr lang="fr-CA" sz="2000" dirty="0" smtClean="0">
                <a:solidFill>
                  <a:schemeClr val="accent1">
                    <a:lumMod val="50000"/>
                  </a:schemeClr>
                </a:solidFill>
              </a:rPr>
              <a:t>Synchrone/asynchrone</a:t>
            </a:r>
          </a:p>
          <a:p>
            <a:pPr lvl="1"/>
            <a:r>
              <a:rPr lang="fr-CA" sz="2000" dirty="0" smtClean="0">
                <a:solidFill>
                  <a:schemeClr val="accent1">
                    <a:lumMod val="50000"/>
                  </a:schemeClr>
                </a:solidFill>
              </a:rPr>
              <a:t>Différenciation </a:t>
            </a:r>
          </a:p>
          <a:p>
            <a:pPr lvl="1"/>
            <a:r>
              <a:rPr lang="fr-CA" sz="2000" dirty="0" smtClean="0">
                <a:solidFill>
                  <a:schemeClr val="accent1">
                    <a:lumMod val="50000"/>
                  </a:schemeClr>
                </a:solidFill>
              </a:rPr>
              <a:t>Autonomie </a:t>
            </a:r>
          </a:p>
          <a:p>
            <a:pPr lvl="1"/>
            <a:r>
              <a:rPr lang="fr-CA" sz="2000" dirty="0" smtClean="0">
                <a:solidFill>
                  <a:schemeClr val="accent1">
                    <a:lumMod val="50000"/>
                  </a:schemeClr>
                </a:solidFill>
              </a:rPr>
              <a:t>Communication</a:t>
            </a:r>
          </a:p>
          <a:p>
            <a:pPr lvl="1"/>
            <a:r>
              <a:rPr lang="fr-CA" sz="2000" dirty="0" smtClean="0">
                <a:solidFill>
                  <a:schemeClr val="accent1">
                    <a:lumMod val="50000"/>
                  </a:schemeClr>
                </a:solidFill>
              </a:rPr>
              <a:t>Collaboration</a:t>
            </a:r>
          </a:p>
          <a:p>
            <a:r>
              <a:rPr lang="fr-CA" sz="2100" dirty="0" smtClean="0"/>
              <a:t>Technologies actuelles </a:t>
            </a:r>
          </a:p>
          <a:p>
            <a:pPr lvl="1"/>
            <a:r>
              <a:rPr lang="fr-CA" sz="2000" dirty="0" smtClean="0">
                <a:solidFill>
                  <a:schemeClr val="accent1">
                    <a:lumMod val="50000"/>
                  </a:schemeClr>
                </a:solidFill>
              </a:rPr>
              <a:t>Web 2.0</a:t>
            </a:r>
          </a:p>
          <a:p>
            <a:pPr lvl="1"/>
            <a:r>
              <a:rPr lang="fr-CA" sz="2000" dirty="0" smtClean="0">
                <a:solidFill>
                  <a:schemeClr val="accent1">
                    <a:lumMod val="50000"/>
                  </a:schemeClr>
                </a:solidFill>
              </a:rPr>
              <a:t>Applications/logiciels</a:t>
            </a:r>
          </a:p>
          <a:p>
            <a:pPr lvl="1"/>
            <a:r>
              <a:rPr lang="fr-CA" sz="2000" dirty="0" smtClean="0">
                <a:solidFill>
                  <a:schemeClr val="accent1">
                    <a:lumMod val="50000"/>
                  </a:schemeClr>
                </a:solidFill>
              </a:rPr>
              <a:t>Outils</a:t>
            </a:r>
            <a:endParaRPr lang="fr-CA" sz="2000" dirty="0" smtClean="0">
              <a:solidFill>
                <a:schemeClr val="accent1">
                  <a:lumMod val="50000"/>
                </a:schemeClr>
              </a:solidFill>
            </a:endParaRPr>
          </a:p>
        </p:txBody>
      </p:sp>
      <p:sp>
        <p:nvSpPr>
          <p:cNvPr id="8" name="Espace réservé du contenu 9"/>
          <p:cNvSpPr txBox="1">
            <a:spLocks/>
          </p:cNvSpPr>
          <p:nvPr/>
        </p:nvSpPr>
        <p:spPr>
          <a:xfrm>
            <a:off x="5357818" y="1752600"/>
            <a:ext cx="3571900" cy="4748234"/>
          </a:xfrm>
          <a:prstGeom prst="rect">
            <a:avLst/>
          </a:prstGeom>
          <a:solidFill>
            <a:schemeClr val="accent1">
              <a:lumMod val="20000"/>
              <a:lumOff val="80000"/>
            </a:schemeClr>
          </a:solidFill>
        </p:spPr>
        <p:txBody>
          <a:bodyPr vert="horz" numCol="1">
            <a:norm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kumimoji="0" lang="fr-CA" sz="2400" b="0" i="0" u="none" strike="noStrike" kern="1200" cap="none" spc="0" normalizeH="0" baseline="0" noProof="0" dirty="0" smtClean="0">
                <a:ln>
                  <a:noFill/>
                </a:ln>
                <a:solidFill>
                  <a:schemeClr val="accent2"/>
                </a:solidFill>
                <a:effectLst/>
                <a:uLnTx/>
                <a:uFillTx/>
                <a:latin typeface="+mn-lt"/>
                <a:ea typeface="+mn-ea"/>
                <a:cs typeface="+mn-cs"/>
              </a:rPr>
              <a:t>Activité</a:t>
            </a:r>
          </a:p>
          <a:p>
            <a:pPr marL="447675" marR="0" lvl="0" indent="-180975" algn="l" defTabSz="914400" rtl="0" eaLnBrk="1" fontAlgn="auto" latinLnBrk="0" hangingPunct="1">
              <a:lnSpc>
                <a:spcPct val="100000"/>
              </a:lnSpc>
              <a:spcBef>
                <a:spcPts val="700"/>
              </a:spcBef>
              <a:spcAft>
                <a:spcPts val="0"/>
              </a:spcAft>
              <a:buClr>
                <a:schemeClr val="accent2"/>
              </a:buClr>
              <a:buSzPct val="60000"/>
              <a:buFont typeface="+mj-lt"/>
              <a:buAutoNum type="arabicPeriod"/>
              <a:tabLst/>
              <a:defRPr/>
            </a:pPr>
            <a:r>
              <a:rPr kumimoji="0" lang="fr-CA" sz="2200" b="0" i="0" u="none" strike="noStrike" kern="1200" cap="none" spc="0" normalizeH="0" baseline="0" noProof="0" dirty="0" smtClean="0">
                <a:ln>
                  <a:noFill/>
                </a:ln>
                <a:solidFill>
                  <a:schemeClr val="accent1">
                    <a:lumMod val="50000"/>
                  </a:schemeClr>
                </a:solidFill>
                <a:effectLst/>
                <a:uLnTx/>
                <a:uFillTx/>
                <a:latin typeface="+mn-lt"/>
                <a:ea typeface="+mn-ea"/>
                <a:cs typeface="+mn-cs"/>
              </a:rPr>
              <a:t>En grand groupe : énumérons et classons toutes les stratégies selon qu’elles s’appliquent en ligne ou non.</a:t>
            </a:r>
            <a:br>
              <a:rPr kumimoji="0" lang="fr-CA" sz="2200" b="0" i="0" u="none" strike="noStrike" kern="1200" cap="none" spc="0" normalizeH="0" baseline="0" noProof="0" dirty="0" smtClean="0">
                <a:ln>
                  <a:noFill/>
                </a:ln>
                <a:solidFill>
                  <a:schemeClr val="accent1">
                    <a:lumMod val="50000"/>
                  </a:schemeClr>
                </a:solidFill>
                <a:effectLst/>
                <a:uLnTx/>
                <a:uFillTx/>
                <a:latin typeface="+mn-lt"/>
                <a:ea typeface="+mn-ea"/>
                <a:cs typeface="+mn-cs"/>
              </a:rPr>
            </a:br>
            <a:endParaRPr kumimoji="0" lang="fr-CA" sz="2200" b="0" i="0" u="none" strike="noStrike" kern="1200" cap="none" spc="0" normalizeH="0" baseline="0" noProof="0" dirty="0" smtClean="0">
              <a:ln>
                <a:noFill/>
              </a:ln>
              <a:solidFill>
                <a:schemeClr val="accent1">
                  <a:lumMod val="50000"/>
                </a:schemeClr>
              </a:solidFill>
              <a:effectLst/>
              <a:uLnTx/>
              <a:uFillTx/>
              <a:latin typeface="+mn-lt"/>
              <a:ea typeface="+mn-ea"/>
              <a:cs typeface="+mn-cs"/>
            </a:endParaRPr>
          </a:p>
          <a:p>
            <a:pPr marL="447675" marR="0" lvl="0" indent="-180975" algn="l" defTabSz="914400" rtl="0" eaLnBrk="1" fontAlgn="auto" latinLnBrk="0" hangingPunct="1">
              <a:lnSpc>
                <a:spcPct val="100000"/>
              </a:lnSpc>
              <a:spcBef>
                <a:spcPts val="700"/>
              </a:spcBef>
              <a:spcAft>
                <a:spcPts val="0"/>
              </a:spcAft>
              <a:buClr>
                <a:schemeClr val="accent2"/>
              </a:buClr>
              <a:buSzPct val="60000"/>
              <a:buFont typeface="+mj-lt"/>
              <a:buAutoNum type="arabicPeriod"/>
              <a:tabLst/>
              <a:defRPr/>
            </a:pPr>
            <a:r>
              <a:rPr kumimoji="0" lang="fr-CA" sz="2200" b="0" i="0" u="none" strike="noStrike" kern="1200" cap="none" spc="0" normalizeH="0" baseline="0" noProof="0" dirty="0" smtClean="0">
                <a:ln>
                  <a:noFill/>
                </a:ln>
                <a:solidFill>
                  <a:schemeClr val="accent1">
                    <a:lumMod val="50000"/>
                  </a:schemeClr>
                </a:solidFill>
                <a:effectLst/>
                <a:uLnTx/>
                <a:uFillTx/>
                <a:latin typeface="+mn-lt"/>
                <a:ea typeface="+mn-ea"/>
                <a:cs typeface="+mn-cs"/>
              </a:rPr>
              <a:t>En fonction des intentions et des stratégies présentées, lister celles qui pourraient être retenues pour votre SAE.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bg/>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P spid="8"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1371600" y="2743200"/>
            <a:ext cx="7772400" cy="3043254"/>
          </a:xfrm>
        </p:spPr>
        <p:txBody>
          <a:bodyPr>
            <a:normAutofit/>
          </a:bodyPr>
          <a:lstStyle/>
          <a:p>
            <a:r>
              <a:rPr lang="fr-CA" dirty="0" smtClean="0"/>
              <a:t>Intentions : </a:t>
            </a:r>
          </a:p>
          <a:p>
            <a:pPr>
              <a:tabLst>
                <a:tab pos="714375" algn="l"/>
              </a:tabLst>
            </a:pPr>
            <a:r>
              <a:rPr lang="fr-CA" dirty="0" smtClean="0"/>
              <a:t>	Transposer l’ensemble des réflexions dans un </a:t>
            </a:r>
            <a:br>
              <a:rPr lang="fr-CA" dirty="0" smtClean="0"/>
            </a:br>
            <a:r>
              <a:rPr lang="fr-CA" dirty="0" smtClean="0"/>
              <a:t>	RÉA complet	</a:t>
            </a:r>
          </a:p>
          <a:p>
            <a:pPr>
              <a:tabLst>
                <a:tab pos="714375" algn="l"/>
              </a:tabLst>
            </a:pPr>
            <a:r>
              <a:rPr lang="fr-CA" dirty="0" smtClean="0"/>
              <a:t>	</a:t>
            </a:r>
            <a:r>
              <a:rPr lang="fr-CA" i="1" dirty="0" smtClean="0"/>
              <a:t>Analyser un RÉA</a:t>
            </a:r>
          </a:p>
          <a:p>
            <a:pPr>
              <a:tabLst>
                <a:tab pos="714375" algn="l"/>
              </a:tabLst>
            </a:pPr>
            <a:r>
              <a:rPr lang="fr-CA" i="1" dirty="0" smtClean="0"/>
              <a:t>	Anticiper les étapes subséquentes</a:t>
            </a:r>
            <a:endParaRPr lang="fr-CA" i="1" dirty="0"/>
          </a:p>
        </p:txBody>
      </p:sp>
      <p:sp>
        <p:nvSpPr>
          <p:cNvPr id="3" name="Titre 2"/>
          <p:cNvSpPr>
            <a:spLocks noGrp="1"/>
          </p:cNvSpPr>
          <p:nvPr>
            <p:ph type="title"/>
          </p:nvPr>
        </p:nvSpPr>
        <p:spPr/>
        <p:txBody>
          <a:bodyPr>
            <a:noAutofit/>
          </a:bodyPr>
          <a:lstStyle/>
          <a:p>
            <a:r>
              <a:rPr lang="fr-CA" sz="3000" dirty="0" smtClean="0"/>
              <a:t>Tâche 6 : Finaliser la scénarisation pédagogique</a:t>
            </a:r>
            <a:endParaRPr lang="fr-CA" sz="30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42910" y="273050"/>
            <a:ext cx="8501090" cy="869950"/>
          </a:xfrm>
        </p:spPr>
        <p:txBody>
          <a:bodyPr>
            <a:normAutofit fontScale="90000"/>
          </a:bodyPr>
          <a:lstStyle/>
          <a:p>
            <a:r>
              <a:rPr lang="fr-CA" sz="3800" dirty="0" smtClean="0"/>
              <a:t>Compléter le RÉA et anticiper les réalisations</a:t>
            </a:r>
            <a:endParaRPr lang="fr-CA" sz="3800" dirty="0"/>
          </a:p>
        </p:txBody>
      </p:sp>
      <p:sp>
        <p:nvSpPr>
          <p:cNvPr id="6" name="Espace réservé du texte 5"/>
          <p:cNvSpPr>
            <a:spLocks noGrp="1"/>
          </p:cNvSpPr>
          <p:nvPr>
            <p:ph type="body" idx="2"/>
          </p:nvPr>
        </p:nvSpPr>
        <p:spPr>
          <a:xfrm>
            <a:off x="609600" y="1752600"/>
            <a:ext cx="819128" cy="4748234"/>
          </a:xfrm>
        </p:spPr>
        <p:txBody>
          <a:bodyPr vert="vert270" anchor="b">
            <a:normAutofit/>
          </a:bodyPr>
          <a:lstStyle/>
          <a:p>
            <a:r>
              <a:rPr lang="fr-CA" dirty="0" smtClean="0"/>
              <a:t>Tâche 6 : Finaliser la scénarisation</a:t>
            </a:r>
            <a:endParaRPr lang="fr-CA" dirty="0"/>
          </a:p>
        </p:txBody>
      </p:sp>
      <p:sp>
        <p:nvSpPr>
          <p:cNvPr id="10" name="Espace réservé du contenu 9"/>
          <p:cNvSpPr>
            <a:spLocks noGrp="1"/>
          </p:cNvSpPr>
          <p:nvPr>
            <p:ph sz="quarter" idx="1"/>
          </p:nvPr>
        </p:nvSpPr>
        <p:spPr>
          <a:xfrm>
            <a:off x="1571604" y="1752600"/>
            <a:ext cx="7191396" cy="4962548"/>
          </a:xfrm>
        </p:spPr>
        <p:txBody>
          <a:bodyPr>
            <a:normAutofit lnSpcReduction="10000"/>
          </a:bodyPr>
          <a:lstStyle/>
          <a:p>
            <a:r>
              <a:rPr lang="fr-CA" dirty="0" smtClean="0"/>
              <a:t>À l’aide du </a:t>
            </a:r>
            <a:r>
              <a:rPr lang="fr-CA" dirty="0" smtClean="0">
                <a:solidFill>
                  <a:schemeClr val="accent2"/>
                </a:solidFill>
              </a:rPr>
              <a:t>gabarit de RÉA </a:t>
            </a:r>
            <a:r>
              <a:rPr lang="fr-CA" dirty="0" smtClean="0"/>
              <a:t>compléter la scénarisation</a:t>
            </a:r>
          </a:p>
          <a:p>
            <a:pPr lvl="1"/>
            <a:r>
              <a:rPr lang="fr-CA" sz="2000" dirty="0" smtClean="0">
                <a:solidFill>
                  <a:schemeClr val="accent1">
                    <a:lumMod val="50000"/>
                  </a:schemeClr>
                </a:solidFill>
              </a:rPr>
              <a:t>Titre des ÉA</a:t>
            </a:r>
          </a:p>
          <a:p>
            <a:pPr lvl="1"/>
            <a:r>
              <a:rPr lang="fr-CA" sz="2000" dirty="0" smtClean="0">
                <a:solidFill>
                  <a:schemeClr val="accent1">
                    <a:lumMod val="50000"/>
                  </a:schemeClr>
                </a:solidFill>
              </a:rPr>
              <a:t>Apprentissages visés</a:t>
            </a:r>
          </a:p>
          <a:p>
            <a:pPr lvl="1"/>
            <a:r>
              <a:rPr lang="fr-CA" sz="2000" dirty="0" smtClean="0">
                <a:solidFill>
                  <a:schemeClr val="accent1">
                    <a:lumMod val="50000"/>
                  </a:schemeClr>
                </a:solidFill>
              </a:rPr>
              <a:t>Ressources mobilisées</a:t>
            </a:r>
          </a:p>
          <a:p>
            <a:pPr lvl="1"/>
            <a:r>
              <a:rPr lang="fr-CA" sz="2000" dirty="0" smtClean="0">
                <a:solidFill>
                  <a:schemeClr val="accent1">
                    <a:lumMod val="50000"/>
                  </a:schemeClr>
                </a:solidFill>
              </a:rPr>
              <a:t>Stratégies pédagogiques</a:t>
            </a:r>
          </a:p>
          <a:p>
            <a:pPr lvl="1"/>
            <a:r>
              <a:rPr lang="fr-CA" sz="2000" dirty="0" smtClean="0">
                <a:solidFill>
                  <a:schemeClr val="accent1">
                    <a:lumMod val="50000"/>
                  </a:schemeClr>
                </a:solidFill>
              </a:rPr>
              <a:t>Durée</a:t>
            </a:r>
          </a:p>
          <a:p>
            <a:pPr lvl="1"/>
            <a:r>
              <a:rPr lang="fr-CA" sz="2000" dirty="0" smtClean="0">
                <a:solidFill>
                  <a:schemeClr val="accent1">
                    <a:lumMod val="50000"/>
                  </a:schemeClr>
                </a:solidFill>
              </a:rPr>
              <a:t>Évaluation</a:t>
            </a:r>
          </a:p>
          <a:p>
            <a:pPr lvl="1"/>
            <a:r>
              <a:rPr lang="fr-CA" sz="2000" dirty="0" smtClean="0">
                <a:solidFill>
                  <a:schemeClr val="accent1">
                    <a:lumMod val="50000"/>
                  </a:schemeClr>
                </a:solidFill>
              </a:rPr>
              <a:t>Mode de livraison</a:t>
            </a:r>
          </a:p>
          <a:p>
            <a:pPr lvl="1"/>
            <a:r>
              <a:rPr lang="fr-CA" sz="2000" dirty="0" smtClean="0">
                <a:solidFill>
                  <a:schemeClr val="accent1">
                    <a:lumMod val="50000"/>
                  </a:schemeClr>
                </a:solidFill>
              </a:rPr>
              <a:t>Commentaires</a:t>
            </a:r>
          </a:p>
          <a:p>
            <a:r>
              <a:rPr lang="fr-CA" dirty="0" smtClean="0"/>
              <a:t>Énumérer les étapes à venir afin de rendre cette SAE accessible et fonctionnelle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1371600" y="2743200"/>
            <a:ext cx="7772400" cy="3043254"/>
          </a:xfrm>
        </p:spPr>
        <p:txBody>
          <a:bodyPr>
            <a:normAutofit/>
          </a:bodyPr>
          <a:lstStyle/>
          <a:p>
            <a:r>
              <a:rPr lang="fr-CA" dirty="0" smtClean="0"/>
              <a:t>Intentions : </a:t>
            </a:r>
          </a:p>
          <a:p>
            <a:pPr>
              <a:tabLst>
                <a:tab pos="714375" algn="l"/>
              </a:tabLst>
            </a:pPr>
            <a:r>
              <a:rPr lang="fr-CA" dirty="0" smtClean="0"/>
              <a:t>	Prendre un recul réflexif	</a:t>
            </a:r>
          </a:p>
          <a:p>
            <a:pPr>
              <a:tabLst>
                <a:tab pos="714375" algn="l"/>
              </a:tabLst>
            </a:pPr>
            <a:r>
              <a:rPr lang="fr-CA" dirty="0" smtClean="0"/>
              <a:t>	Analyser sa démarche (métacognition)</a:t>
            </a:r>
          </a:p>
          <a:p>
            <a:pPr>
              <a:tabLst>
                <a:tab pos="714375" algn="l"/>
              </a:tabLst>
            </a:pPr>
            <a:r>
              <a:rPr lang="fr-CA" dirty="0" smtClean="0"/>
              <a:t>	Transférer</a:t>
            </a:r>
          </a:p>
          <a:p>
            <a:pPr>
              <a:tabLst>
                <a:tab pos="714375" algn="l"/>
              </a:tabLst>
            </a:pPr>
            <a:r>
              <a:rPr lang="fr-CA" dirty="0" smtClean="0"/>
              <a:t>	Évaluer	</a:t>
            </a:r>
            <a:endParaRPr lang="fr-CA" dirty="0"/>
          </a:p>
        </p:txBody>
      </p:sp>
      <p:sp>
        <p:nvSpPr>
          <p:cNvPr id="3" name="Titre 2"/>
          <p:cNvSpPr>
            <a:spLocks noGrp="1"/>
          </p:cNvSpPr>
          <p:nvPr>
            <p:ph type="title"/>
          </p:nvPr>
        </p:nvSpPr>
        <p:spPr/>
        <p:txBody>
          <a:bodyPr>
            <a:noAutofit/>
          </a:bodyPr>
          <a:lstStyle/>
          <a:p>
            <a:r>
              <a:rPr lang="fr-CA" sz="3000" dirty="0" smtClean="0"/>
              <a:t>Tâche finale : Porter un regard réflexif</a:t>
            </a:r>
            <a:endParaRPr lang="fr-CA" sz="30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Porter un regard réflexif</a:t>
            </a:r>
            <a:endParaRPr lang="fr-CA" dirty="0"/>
          </a:p>
        </p:txBody>
      </p:sp>
      <p:sp>
        <p:nvSpPr>
          <p:cNvPr id="3" name="Espace réservé du contenu 2"/>
          <p:cNvSpPr>
            <a:spLocks noGrp="1"/>
          </p:cNvSpPr>
          <p:nvPr>
            <p:ph sz="quarter" idx="2"/>
          </p:nvPr>
        </p:nvSpPr>
        <p:spPr>
          <a:xfrm>
            <a:off x="609600" y="2438400"/>
            <a:ext cx="3886200" cy="4205310"/>
          </a:xfrm>
        </p:spPr>
        <p:txBody>
          <a:bodyPr>
            <a:normAutofit/>
          </a:bodyPr>
          <a:lstStyle/>
          <a:p>
            <a:r>
              <a:rPr lang="fr-CA" dirty="0" smtClean="0"/>
              <a:t>Qu’avez-vous appris ?</a:t>
            </a:r>
          </a:p>
          <a:p>
            <a:pPr lvl="1"/>
            <a:r>
              <a:rPr lang="fr-CA" dirty="0" smtClean="0">
                <a:solidFill>
                  <a:schemeClr val="accent1">
                    <a:lumMod val="50000"/>
                  </a:schemeClr>
                </a:solidFill>
              </a:rPr>
              <a:t>Connaissances ?</a:t>
            </a:r>
          </a:p>
          <a:p>
            <a:pPr lvl="1"/>
            <a:r>
              <a:rPr lang="fr-CA" dirty="0" smtClean="0">
                <a:solidFill>
                  <a:schemeClr val="accent1">
                    <a:lumMod val="50000"/>
                  </a:schemeClr>
                </a:solidFill>
              </a:rPr>
              <a:t>Habiletés ? </a:t>
            </a:r>
          </a:p>
          <a:p>
            <a:pPr lvl="1"/>
            <a:r>
              <a:rPr lang="fr-CA" dirty="0" smtClean="0">
                <a:solidFill>
                  <a:schemeClr val="accent1">
                    <a:lumMod val="50000"/>
                  </a:schemeClr>
                </a:solidFill>
              </a:rPr>
              <a:t>Compétences ? </a:t>
            </a:r>
          </a:p>
          <a:p>
            <a:r>
              <a:rPr lang="fr-CA" dirty="0" smtClean="0"/>
              <a:t>Pourquoi et comment avez-vous appris ? </a:t>
            </a:r>
          </a:p>
          <a:p>
            <a:pPr lvl="1"/>
            <a:r>
              <a:rPr lang="fr-CA" dirty="0" smtClean="0">
                <a:solidFill>
                  <a:schemeClr val="accent1">
                    <a:lumMod val="50000"/>
                  </a:schemeClr>
                </a:solidFill>
              </a:rPr>
              <a:t>Vos stratégies d’apprentissage ? </a:t>
            </a:r>
          </a:p>
          <a:p>
            <a:endParaRPr lang="fr-CA" dirty="0"/>
          </a:p>
        </p:txBody>
      </p:sp>
      <p:sp>
        <p:nvSpPr>
          <p:cNvPr id="4" name="Espace réservé du contenu 3"/>
          <p:cNvSpPr>
            <a:spLocks noGrp="1"/>
          </p:cNvSpPr>
          <p:nvPr>
            <p:ph sz="quarter" idx="4"/>
          </p:nvPr>
        </p:nvSpPr>
        <p:spPr>
          <a:xfrm>
            <a:off x="4800600" y="2438400"/>
            <a:ext cx="3886200" cy="3848120"/>
          </a:xfrm>
        </p:spPr>
        <p:txBody>
          <a:bodyPr>
            <a:normAutofit/>
          </a:bodyPr>
          <a:lstStyle/>
          <a:p>
            <a:r>
              <a:rPr lang="fr-CA" sz="2600" dirty="0" smtClean="0"/>
              <a:t>Comment allez-vous réinvestir les apprentissages réalisés (engagement) ?</a:t>
            </a:r>
          </a:p>
          <a:p>
            <a:pPr algn="ctr">
              <a:buNone/>
            </a:pPr>
            <a:r>
              <a:rPr lang="fr-CA" sz="2600" dirty="0" smtClean="0"/>
              <a:t>----------</a:t>
            </a:r>
          </a:p>
          <a:p>
            <a:r>
              <a:rPr lang="fr-CA" sz="2600" dirty="0" smtClean="0"/>
              <a:t>Nous souhaitons améliorer notre pratique: remplissez le formulaire d’évaluation</a:t>
            </a:r>
            <a:endParaRPr lang="fr-CA" sz="2600" dirty="0"/>
          </a:p>
        </p:txBody>
      </p:sp>
      <p:sp>
        <p:nvSpPr>
          <p:cNvPr id="5" name="Espace réservé du texte 4"/>
          <p:cNvSpPr>
            <a:spLocks noGrp="1"/>
          </p:cNvSpPr>
          <p:nvPr>
            <p:ph type="body" sz="quarter" idx="1"/>
          </p:nvPr>
        </p:nvSpPr>
        <p:spPr/>
        <p:txBody>
          <a:bodyPr/>
          <a:lstStyle/>
          <a:p>
            <a:r>
              <a:rPr lang="fr-CA" dirty="0" smtClean="0"/>
              <a:t>Évaluer les apprentissages réalisés</a:t>
            </a:r>
            <a:endParaRPr lang="fr-CA" dirty="0"/>
          </a:p>
        </p:txBody>
      </p:sp>
      <p:sp>
        <p:nvSpPr>
          <p:cNvPr id="6" name="Espace réservé du texte 5"/>
          <p:cNvSpPr>
            <a:spLocks noGrp="1"/>
          </p:cNvSpPr>
          <p:nvPr>
            <p:ph type="body" sz="quarter" idx="3"/>
          </p:nvPr>
        </p:nvSpPr>
        <p:spPr/>
        <p:txBody>
          <a:bodyPr/>
          <a:lstStyle/>
          <a:p>
            <a:r>
              <a:rPr lang="fr-CA" dirty="0" smtClean="0"/>
              <a:t>Se tourner vers l’avenir</a:t>
            </a:r>
            <a:endParaRPr lang="fr-C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2"/>
          </p:nvPr>
        </p:nvSpPr>
        <p:spPr/>
        <p:txBody>
          <a:bodyPr>
            <a:normAutofit lnSpcReduction="10000"/>
          </a:bodyPr>
          <a:lstStyle/>
          <a:p>
            <a:r>
              <a:rPr lang="fr-CA" dirty="0" smtClean="0"/>
              <a:t>Véronique Besançon : </a:t>
            </a:r>
            <a:r>
              <a:rPr lang="fr-CA" dirty="0" smtClean="0">
                <a:hlinkClick r:id="rId2"/>
              </a:rPr>
              <a:t>veronique.besancon@umontreal.ca</a:t>
            </a:r>
            <a:r>
              <a:rPr lang="fr-CA" dirty="0" smtClean="0"/>
              <a:t> </a:t>
            </a:r>
          </a:p>
          <a:p>
            <a:r>
              <a:rPr lang="fr-CA" dirty="0" smtClean="0"/>
              <a:t>Florian Meyer : </a:t>
            </a:r>
            <a:r>
              <a:rPr lang="fr-CA" dirty="0" smtClean="0">
                <a:hlinkClick r:id="rId3"/>
              </a:rPr>
              <a:t>florian.meyer@umontreal.ca</a:t>
            </a:r>
            <a:endParaRPr lang="fr-CA" dirty="0" smtClean="0"/>
          </a:p>
          <a:p>
            <a:endParaRPr lang="fr-CA" dirty="0" smtClean="0"/>
          </a:p>
          <a:p>
            <a:endParaRPr lang="fr-CA" dirty="0"/>
          </a:p>
        </p:txBody>
      </p:sp>
      <p:sp>
        <p:nvSpPr>
          <p:cNvPr id="3" name="Titre 2"/>
          <p:cNvSpPr>
            <a:spLocks noGrp="1"/>
          </p:cNvSpPr>
          <p:nvPr>
            <p:ph type="title"/>
          </p:nvPr>
        </p:nvSpPr>
        <p:spPr/>
        <p:txBody>
          <a:bodyPr/>
          <a:lstStyle/>
          <a:p>
            <a:r>
              <a:rPr lang="fr-CA" dirty="0" smtClean="0"/>
              <a:t>Merci pour votre attention !</a:t>
            </a:r>
            <a:endParaRPr lang="fr-CA" dirty="0"/>
          </a:p>
        </p:txBody>
      </p:sp>
      <p:pic>
        <p:nvPicPr>
          <p:cNvPr id="5" name="Espace réservé pour une image  4" descr="futur.jpg"/>
          <p:cNvPicPr>
            <a:picLocks noGrp="1" noChangeAspect="1"/>
          </p:cNvPicPr>
          <p:nvPr>
            <p:ph type="pic" idx="1"/>
          </p:nvPr>
        </p:nvPicPr>
        <p:blipFill>
          <a:blip r:embed="rId4"/>
          <a:srcRect t="11174" b="11174"/>
          <a:stretch>
            <a:fillRect/>
          </a:stretch>
        </p:blipFill>
        <p:spPr>
          <a:xfrm>
            <a:off x="2048143" y="370010"/>
            <a:ext cx="6381509" cy="3844808"/>
          </a:xfrm>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Références</a:t>
            </a:r>
            <a:endParaRPr lang="fr-CA" dirty="0"/>
          </a:p>
        </p:txBody>
      </p:sp>
      <p:sp>
        <p:nvSpPr>
          <p:cNvPr id="3" name="Espace réservé du contenu 2"/>
          <p:cNvSpPr>
            <a:spLocks noGrp="1"/>
          </p:cNvSpPr>
          <p:nvPr>
            <p:ph sz="quarter" idx="1"/>
          </p:nvPr>
        </p:nvSpPr>
        <p:spPr>
          <a:xfrm>
            <a:off x="500034" y="1600200"/>
            <a:ext cx="8643966" cy="4495800"/>
          </a:xfrm>
        </p:spPr>
        <p:txBody>
          <a:bodyPr>
            <a:normAutofit/>
          </a:bodyPr>
          <a:lstStyle/>
          <a:p>
            <a:pPr marL="266700" indent="-266700"/>
            <a:r>
              <a:rPr lang="fr-CA" sz="2000" dirty="0" smtClean="0"/>
              <a:t>Paquette, G. (2004) :  </a:t>
            </a:r>
            <a:r>
              <a:rPr lang="fr-CA" sz="2000" u="sng" dirty="0" smtClean="0">
                <a:hlinkClick r:id="rId2"/>
              </a:rPr>
              <a:t>http://www.licef.teluq.uqam.ca/Portals/29/docs/pub/ingenierie/PROFETIC.doc</a:t>
            </a:r>
            <a:r>
              <a:rPr lang="fr-CA" sz="2000" u="sng" dirty="0" smtClean="0"/>
              <a:t> </a:t>
            </a:r>
          </a:p>
          <a:p>
            <a:pPr marL="266700" indent="-266700"/>
            <a:r>
              <a:rPr lang="fr-CA" sz="2000" dirty="0" err="1" smtClean="0"/>
              <a:t>Bibeau</a:t>
            </a:r>
            <a:r>
              <a:rPr lang="fr-CA" sz="2000" dirty="0" smtClean="0"/>
              <a:t>, R. (2005):  </a:t>
            </a:r>
            <a:r>
              <a:rPr lang="fr-CA" sz="2000" dirty="0" smtClean="0">
                <a:hlinkClick r:id="rId3"/>
              </a:rPr>
              <a:t>http://www.infobourg.qc.ca/sections/chemises/afficheChemise.php?idChemise=44&amp;id=11246</a:t>
            </a:r>
            <a:r>
              <a:rPr lang="fr-CA" sz="2000" dirty="0" smtClean="0"/>
              <a:t>  </a:t>
            </a:r>
          </a:p>
          <a:p>
            <a:pPr marL="266700" indent="-266700"/>
            <a:r>
              <a:rPr lang="fr-CA" sz="2000" dirty="0" smtClean="0"/>
              <a:t>LICEF (2009): </a:t>
            </a:r>
            <a:r>
              <a:rPr lang="fr-CA" sz="2000" dirty="0" smtClean="0">
                <a:hlinkClick r:id="rId4"/>
              </a:rPr>
              <a:t>http://www.licef.ca/R%C3%89ALISATIONS/MOT/MOTetMOTPlus%C3%80propos/tabid/1393/language/fr-FR/Default.aspx</a:t>
            </a:r>
            <a:r>
              <a:rPr lang="fr-CA" sz="2000" dirty="0" smtClean="0"/>
              <a:t> </a:t>
            </a:r>
          </a:p>
          <a:p>
            <a:pPr marL="266700" indent="-266700"/>
            <a:r>
              <a:rPr lang="fr-CA" sz="2000" dirty="0" smtClean="0"/>
              <a:t>Legendre, R. (1993). Dictionnaire actuel de l’éducation. Montréal : Guérin.</a:t>
            </a:r>
            <a:endParaRPr lang="fr-CA" sz="1400" dirty="0" smtClean="0"/>
          </a:p>
          <a:p>
            <a:pPr marL="266700" indent="-266700"/>
            <a:endParaRPr lang="fr-CA" sz="1400"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r>
              <a:rPr lang="fr-CA" dirty="0" smtClean="0"/>
              <a:t>Déroulement de l’atelier</a:t>
            </a:r>
            <a:endParaRPr lang="fr-CA" dirty="0"/>
          </a:p>
        </p:txBody>
      </p:sp>
      <p:sp>
        <p:nvSpPr>
          <p:cNvPr id="6" name="Espace réservé du texte 5"/>
          <p:cNvSpPr>
            <a:spLocks noGrp="1"/>
          </p:cNvSpPr>
          <p:nvPr>
            <p:ph type="body" idx="2"/>
          </p:nvPr>
        </p:nvSpPr>
        <p:spPr>
          <a:xfrm>
            <a:off x="609600" y="1752600"/>
            <a:ext cx="819128" cy="4343400"/>
          </a:xfrm>
        </p:spPr>
        <p:txBody>
          <a:bodyPr vert="vert270" anchor="b"/>
          <a:lstStyle/>
          <a:p>
            <a:r>
              <a:rPr lang="fr-CA" dirty="0" smtClean="0"/>
              <a:t>Tâche 1 : Se préparer à concevoir une SAE</a:t>
            </a:r>
            <a:endParaRPr lang="fr-CA" dirty="0"/>
          </a:p>
        </p:txBody>
      </p:sp>
      <p:sp>
        <p:nvSpPr>
          <p:cNvPr id="10" name="Espace réservé du contenu 9"/>
          <p:cNvSpPr>
            <a:spLocks noGrp="1"/>
          </p:cNvSpPr>
          <p:nvPr>
            <p:ph sz="quarter" idx="1"/>
          </p:nvPr>
        </p:nvSpPr>
        <p:spPr>
          <a:xfrm>
            <a:off x="1571604" y="1752600"/>
            <a:ext cx="7191396" cy="4419600"/>
          </a:xfrm>
        </p:spPr>
        <p:txBody>
          <a:bodyPr>
            <a:normAutofit fontScale="92500" lnSpcReduction="10000"/>
          </a:bodyPr>
          <a:lstStyle/>
          <a:p>
            <a:r>
              <a:rPr lang="fr-CA" dirty="0" smtClean="0"/>
              <a:t>Tâche 1 : Se préparer à concevoir une SAE</a:t>
            </a:r>
          </a:p>
          <a:p>
            <a:r>
              <a:rPr lang="fr-CA" dirty="0" smtClean="0"/>
              <a:t>Tâche 2 : Se familiariser avec la démarche de conception pédagogique</a:t>
            </a:r>
          </a:p>
          <a:p>
            <a:r>
              <a:rPr lang="fr-CA" dirty="0" smtClean="0"/>
              <a:t>Tâche 3 : Sélectionner les savoirs disciplinaires</a:t>
            </a:r>
          </a:p>
          <a:p>
            <a:pPr lvl="1"/>
            <a:r>
              <a:rPr lang="fr-CA" sz="3000" i="1" dirty="0" smtClean="0">
                <a:solidFill>
                  <a:schemeClr val="accent1"/>
                </a:solidFill>
              </a:rPr>
              <a:t>Pause santé </a:t>
            </a:r>
          </a:p>
          <a:p>
            <a:r>
              <a:rPr lang="fr-CA" dirty="0" smtClean="0"/>
              <a:t>Tâche 4 : Lister les séquences d’enseignement</a:t>
            </a:r>
          </a:p>
          <a:p>
            <a:r>
              <a:rPr lang="fr-CA" dirty="0" smtClean="0"/>
              <a:t>Tâche 5 : choisir les approches pédagogiques et didactiques</a:t>
            </a:r>
          </a:p>
          <a:p>
            <a:r>
              <a:rPr lang="fr-CA" dirty="0" smtClean="0"/>
              <a:t>Tâche 6 : Finaliser la scénarisation pédagogique</a:t>
            </a:r>
          </a:p>
          <a:p>
            <a:r>
              <a:rPr lang="fr-CA" dirty="0" smtClean="0"/>
              <a:t>Tâche finale : Porter un regard réflexif</a:t>
            </a:r>
            <a:endParaRPr lang="fr-CA"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r>
              <a:rPr lang="fr-CA" dirty="0" smtClean="0"/>
              <a:t>Activer et anticiper</a:t>
            </a:r>
            <a:endParaRPr lang="fr-CA" dirty="0"/>
          </a:p>
        </p:txBody>
      </p:sp>
      <p:sp>
        <p:nvSpPr>
          <p:cNvPr id="6" name="Espace réservé du texte 5"/>
          <p:cNvSpPr>
            <a:spLocks noGrp="1"/>
          </p:cNvSpPr>
          <p:nvPr>
            <p:ph type="body" idx="2"/>
          </p:nvPr>
        </p:nvSpPr>
        <p:spPr>
          <a:xfrm>
            <a:off x="609600" y="1752600"/>
            <a:ext cx="819128" cy="4343400"/>
          </a:xfrm>
        </p:spPr>
        <p:txBody>
          <a:bodyPr vert="vert270" anchor="b"/>
          <a:lstStyle/>
          <a:p>
            <a:r>
              <a:rPr lang="fr-CA" dirty="0" smtClean="0"/>
              <a:t>Tâche 1 : Se préparer à concevoir une SAE</a:t>
            </a:r>
            <a:endParaRPr lang="fr-CA" dirty="0"/>
          </a:p>
        </p:txBody>
      </p:sp>
      <p:sp>
        <p:nvSpPr>
          <p:cNvPr id="10" name="Espace réservé du contenu 9"/>
          <p:cNvSpPr>
            <a:spLocks noGrp="1"/>
          </p:cNvSpPr>
          <p:nvPr>
            <p:ph sz="quarter" idx="1"/>
          </p:nvPr>
        </p:nvSpPr>
        <p:spPr>
          <a:xfrm>
            <a:off x="1571604" y="1752600"/>
            <a:ext cx="7286676" cy="4419600"/>
          </a:xfrm>
        </p:spPr>
        <p:txBody>
          <a:bodyPr>
            <a:normAutofit/>
          </a:bodyPr>
          <a:lstStyle/>
          <a:p>
            <a:r>
              <a:rPr lang="fr-CA" dirty="0" smtClean="0"/>
              <a:t>Qu’est-ce qu’une SAE ?</a:t>
            </a:r>
          </a:p>
          <a:p>
            <a:pPr lvl="1"/>
            <a:r>
              <a:rPr lang="fr-CA" dirty="0" smtClean="0">
                <a:solidFill>
                  <a:schemeClr val="accent1">
                    <a:lumMod val="50000"/>
                  </a:schemeClr>
                </a:solidFill>
              </a:rPr>
              <a:t>SAE : Situation d’apprentissage et d’évaluation</a:t>
            </a:r>
          </a:p>
          <a:p>
            <a:pPr lvl="1"/>
            <a:r>
              <a:rPr lang="fr-CA" dirty="0" smtClean="0">
                <a:solidFill>
                  <a:schemeClr val="accent1">
                    <a:lumMod val="50000"/>
                  </a:schemeClr>
                </a:solidFill>
              </a:rPr>
              <a:t>Scénario pédagogique</a:t>
            </a:r>
          </a:p>
          <a:p>
            <a:r>
              <a:rPr lang="fr-CA" dirty="0" smtClean="0"/>
              <a:t>Avez-vous des exemples de SAE existantes, vécues, observées, souhaitées etc. ?</a:t>
            </a:r>
          </a:p>
          <a:p>
            <a:r>
              <a:rPr lang="fr-CA" dirty="0" smtClean="0"/>
              <a:t>D’après vous, quelles sont les étapes de conception d’une SAE ? </a:t>
            </a:r>
          </a:p>
          <a:p>
            <a:r>
              <a:rPr lang="fr-CA" dirty="0" smtClean="0"/>
              <a:t>…</a:t>
            </a:r>
          </a:p>
          <a:p>
            <a:endParaRPr lang="fr-C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p:txBody>
          <a:bodyPr/>
          <a:lstStyle/>
          <a:p>
            <a:r>
              <a:rPr lang="fr-CA" dirty="0" smtClean="0"/>
              <a:t>Intentions : </a:t>
            </a:r>
          </a:p>
          <a:p>
            <a:r>
              <a:rPr lang="fr-CA" dirty="0" smtClean="0"/>
              <a:t>	Identifier et intégrer une démarche</a:t>
            </a:r>
          </a:p>
          <a:p>
            <a:r>
              <a:rPr lang="fr-CA" dirty="0" smtClean="0"/>
              <a:t>	Expliciter les éléments de la démarche</a:t>
            </a:r>
            <a:endParaRPr lang="fr-CA" dirty="0"/>
          </a:p>
        </p:txBody>
      </p:sp>
      <p:sp>
        <p:nvSpPr>
          <p:cNvPr id="3" name="Titre 2"/>
          <p:cNvSpPr>
            <a:spLocks noGrp="1"/>
          </p:cNvSpPr>
          <p:nvPr>
            <p:ph type="title"/>
          </p:nvPr>
        </p:nvSpPr>
        <p:spPr/>
        <p:txBody>
          <a:bodyPr>
            <a:noAutofit/>
          </a:bodyPr>
          <a:lstStyle/>
          <a:p>
            <a:r>
              <a:rPr lang="fr-CA" sz="3400" dirty="0" smtClean="0"/>
              <a:t>Tâche 2 : Se familiariser avec la démarche de conception pédagogique</a:t>
            </a:r>
            <a:endParaRPr lang="fr-CA" sz="34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r>
              <a:rPr lang="fr-CA" dirty="0" smtClean="0"/>
              <a:t>Qu’est-ce qu’une SAE ? Un REA ? </a:t>
            </a:r>
            <a:endParaRPr lang="fr-CA" dirty="0"/>
          </a:p>
        </p:txBody>
      </p:sp>
      <p:sp>
        <p:nvSpPr>
          <p:cNvPr id="6" name="Espace réservé du texte 5"/>
          <p:cNvSpPr>
            <a:spLocks noGrp="1"/>
          </p:cNvSpPr>
          <p:nvPr>
            <p:ph type="body" idx="2"/>
          </p:nvPr>
        </p:nvSpPr>
        <p:spPr>
          <a:xfrm>
            <a:off x="609600" y="1752600"/>
            <a:ext cx="819128" cy="4605358"/>
          </a:xfrm>
        </p:spPr>
        <p:txBody>
          <a:bodyPr vert="vert270" anchor="b">
            <a:normAutofit lnSpcReduction="10000"/>
          </a:bodyPr>
          <a:lstStyle/>
          <a:p>
            <a:r>
              <a:rPr lang="fr-CA" dirty="0" smtClean="0"/>
              <a:t>Tâche 2 : Se familiariser avec la démarche de conception pédagogique</a:t>
            </a:r>
            <a:endParaRPr lang="fr-CA" dirty="0"/>
          </a:p>
        </p:txBody>
      </p:sp>
      <p:sp>
        <p:nvSpPr>
          <p:cNvPr id="10" name="Espace réservé du contenu 9"/>
          <p:cNvSpPr>
            <a:spLocks noGrp="1"/>
          </p:cNvSpPr>
          <p:nvPr>
            <p:ph sz="quarter" idx="1"/>
          </p:nvPr>
        </p:nvSpPr>
        <p:spPr>
          <a:xfrm>
            <a:off x="1571604" y="1752600"/>
            <a:ext cx="7358114" cy="5105400"/>
          </a:xfrm>
        </p:spPr>
        <p:txBody>
          <a:bodyPr>
            <a:normAutofit fontScale="77500" lnSpcReduction="20000"/>
          </a:bodyPr>
          <a:lstStyle/>
          <a:p>
            <a:r>
              <a:rPr lang="fr-CA" dirty="0" smtClean="0"/>
              <a:t>Qu’est-ce qu’une SAE ?</a:t>
            </a:r>
          </a:p>
          <a:p>
            <a:pPr marL="449263" lvl="1" indent="-273050"/>
            <a:r>
              <a:rPr lang="fr-CA" dirty="0" smtClean="0">
                <a:solidFill>
                  <a:schemeClr val="accent1">
                    <a:lumMod val="50000"/>
                  </a:schemeClr>
                </a:solidFill>
              </a:rPr>
              <a:t>Au cours de la réalisation d’une SAE et des activités qu’elle implique, l'étudiant devra </a:t>
            </a:r>
            <a:r>
              <a:rPr lang="fr-CA" b="1" dirty="0" smtClean="0">
                <a:solidFill>
                  <a:schemeClr val="accent1">
                    <a:lumMod val="50000"/>
                  </a:schemeClr>
                </a:solidFill>
              </a:rPr>
              <a:t>résoudre</a:t>
            </a:r>
            <a:r>
              <a:rPr lang="fr-CA" dirty="0" smtClean="0">
                <a:solidFill>
                  <a:schemeClr val="accent1">
                    <a:lumMod val="50000"/>
                  </a:schemeClr>
                </a:solidFill>
              </a:rPr>
              <a:t> un ou des </a:t>
            </a:r>
            <a:r>
              <a:rPr lang="fr-CA" b="1" dirty="0" smtClean="0">
                <a:solidFill>
                  <a:schemeClr val="accent1">
                    <a:lumMod val="50000"/>
                  </a:schemeClr>
                </a:solidFill>
              </a:rPr>
              <a:t>problèmes</a:t>
            </a:r>
            <a:r>
              <a:rPr lang="fr-CA" dirty="0" smtClean="0">
                <a:solidFill>
                  <a:schemeClr val="accent1">
                    <a:lumMod val="50000"/>
                  </a:schemeClr>
                </a:solidFill>
              </a:rPr>
              <a:t> et accomplir une </a:t>
            </a:r>
            <a:r>
              <a:rPr lang="fr-CA" b="1" dirty="0" smtClean="0">
                <a:solidFill>
                  <a:schemeClr val="accent1">
                    <a:lumMod val="50000"/>
                  </a:schemeClr>
                </a:solidFill>
              </a:rPr>
              <a:t>série de tâches </a:t>
            </a:r>
            <a:r>
              <a:rPr lang="fr-CA" dirty="0" smtClean="0">
                <a:solidFill>
                  <a:schemeClr val="accent1">
                    <a:lumMod val="50000"/>
                  </a:schemeClr>
                </a:solidFill>
              </a:rPr>
              <a:t>visant la </a:t>
            </a:r>
            <a:r>
              <a:rPr lang="fr-CA" b="1" dirty="0" smtClean="0">
                <a:solidFill>
                  <a:schemeClr val="accent1">
                    <a:lumMod val="50000"/>
                  </a:schemeClr>
                </a:solidFill>
              </a:rPr>
              <a:t>production</a:t>
            </a:r>
            <a:r>
              <a:rPr lang="fr-CA" dirty="0" smtClean="0">
                <a:solidFill>
                  <a:schemeClr val="accent1">
                    <a:lumMod val="50000"/>
                  </a:schemeClr>
                </a:solidFill>
              </a:rPr>
              <a:t> d’un document, même modeste, d’une œuvre médiatique ou multimédia </a:t>
            </a:r>
            <a:r>
              <a:rPr lang="fr-CA" b="1" dirty="0" smtClean="0">
                <a:solidFill>
                  <a:schemeClr val="accent1">
                    <a:lumMod val="50000"/>
                  </a:schemeClr>
                </a:solidFill>
              </a:rPr>
              <a:t>consignant sa démarche</a:t>
            </a:r>
            <a:r>
              <a:rPr lang="fr-CA" dirty="0" smtClean="0">
                <a:solidFill>
                  <a:schemeClr val="accent1">
                    <a:lumMod val="50000"/>
                  </a:schemeClr>
                </a:solidFill>
              </a:rPr>
              <a:t> et ses résultats et manifestant le développement de compétences spécifiques (</a:t>
            </a:r>
            <a:r>
              <a:rPr lang="fr-CA" dirty="0" err="1" smtClean="0">
                <a:solidFill>
                  <a:schemeClr val="accent1">
                    <a:lumMod val="50000"/>
                  </a:schemeClr>
                </a:solidFill>
              </a:rPr>
              <a:t>Bibeau</a:t>
            </a:r>
            <a:r>
              <a:rPr lang="fr-CA" dirty="0" smtClean="0">
                <a:solidFill>
                  <a:schemeClr val="accent1">
                    <a:lumMod val="50000"/>
                  </a:schemeClr>
                </a:solidFill>
              </a:rPr>
              <a:t>, 2006).</a:t>
            </a:r>
          </a:p>
          <a:p>
            <a:pPr marL="449263" lvl="1" indent="-273050"/>
            <a:r>
              <a:rPr lang="fr-CA" dirty="0" smtClean="0">
                <a:solidFill>
                  <a:schemeClr val="accent1">
                    <a:lumMod val="50000"/>
                  </a:schemeClr>
                </a:solidFill>
              </a:rPr>
              <a:t>Elles doivent être diversifiées, significatives et susceptibles d’intéresser l’étudiant et ainsi de soutenir son </a:t>
            </a:r>
            <a:r>
              <a:rPr lang="fr-CA" b="1" dirty="0" smtClean="0">
                <a:solidFill>
                  <a:schemeClr val="accent1">
                    <a:lumMod val="50000"/>
                  </a:schemeClr>
                </a:solidFill>
              </a:rPr>
              <a:t>engagement dans son apprentissage</a:t>
            </a:r>
            <a:r>
              <a:rPr lang="fr-CA" dirty="0" smtClean="0">
                <a:solidFill>
                  <a:schemeClr val="accent1">
                    <a:lumMod val="50000"/>
                  </a:schemeClr>
                </a:solidFill>
              </a:rPr>
              <a:t>.</a:t>
            </a:r>
          </a:p>
          <a:p>
            <a:r>
              <a:rPr lang="fr-CA" dirty="0" smtClean="0"/>
              <a:t>Qu’est-ce qu’un REA ?</a:t>
            </a:r>
          </a:p>
          <a:p>
            <a:pPr marL="449263" lvl="1" indent="-273050"/>
            <a:r>
              <a:rPr lang="fr-CA" dirty="0" smtClean="0">
                <a:solidFill>
                  <a:schemeClr val="accent1">
                    <a:lumMod val="50000"/>
                  </a:schemeClr>
                </a:solidFill>
              </a:rPr>
              <a:t>Le modèle pédagogique peut prendre la forme d’une décomposition hiérarchique d’un cours en modules, activités d’apprentissage et ressources (...). Il s’agit d’un réseau d’événements d’apprentissage, chaque événement étant décrit par un scénario pédagogique coordonnant les activités de l’étudiant et de l’enseignant (Paquette, 2004)</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r>
              <a:rPr lang="fr-CA" dirty="0" smtClean="0"/>
              <a:t>Proposition d’une méthode : MISA </a:t>
            </a:r>
            <a:endParaRPr lang="fr-CA" dirty="0"/>
          </a:p>
        </p:txBody>
      </p:sp>
      <p:sp>
        <p:nvSpPr>
          <p:cNvPr id="6" name="Espace réservé du texte 5"/>
          <p:cNvSpPr>
            <a:spLocks noGrp="1"/>
          </p:cNvSpPr>
          <p:nvPr>
            <p:ph type="body" idx="2"/>
          </p:nvPr>
        </p:nvSpPr>
        <p:spPr>
          <a:xfrm>
            <a:off x="609600" y="1752600"/>
            <a:ext cx="819128" cy="4605358"/>
          </a:xfrm>
        </p:spPr>
        <p:txBody>
          <a:bodyPr vert="vert270" anchor="b">
            <a:normAutofit lnSpcReduction="10000"/>
          </a:bodyPr>
          <a:lstStyle/>
          <a:p>
            <a:r>
              <a:rPr lang="fr-CA" dirty="0" smtClean="0"/>
              <a:t>Tâche 2 : Se familiariser avec la démarche de conception pédagogique</a:t>
            </a:r>
            <a:endParaRPr lang="fr-CA" dirty="0"/>
          </a:p>
        </p:txBody>
      </p:sp>
      <p:sp>
        <p:nvSpPr>
          <p:cNvPr id="10" name="Espace réservé du contenu 9"/>
          <p:cNvSpPr>
            <a:spLocks noGrp="1"/>
          </p:cNvSpPr>
          <p:nvPr>
            <p:ph sz="quarter" idx="1"/>
          </p:nvPr>
        </p:nvSpPr>
        <p:spPr>
          <a:xfrm>
            <a:off x="1500166" y="1714488"/>
            <a:ext cx="7643834" cy="1143008"/>
          </a:xfrm>
        </p:spPr>
        <p:txBody>
          <a:bodyPr>
            <a:normAutofit/>
          </a:bodyPr>
          <a:lstStyle/>
          <a:p>
            <a:r>
              <a:rPr lang="fr-CA" sz="2400" dirty="0" smtClean="0"/>
              <a:t>MISA : Méthode d’Ingénierie des Systèmes d’apprentissage (LICEF, 2000</a:t>
            </a:r>
            <a:r>
              <a:rPr lang="fr-CA" sz="2400" dirty="0" smtClean="0"/>
              <a:t>)</a:t>
            </a:r>
          </a:p>
          <a:p>
            <a:endParaRPr lang="fr-CA" sz="2400" dirty="0" smtClean="0"/>
          </a:p>
          <a:p>
            <a:endParaRPr lang="fr-CA" sz="2400" dirty="0" smtClean="0"/>
          </a:p>
          <a:p>
            <a:endParaRPr lang="fr-CA" sz="2400" dirty="0" smtClean="0"/>
          </a:p>
          <a:p>
            <a:endParaRPr lang="fr-CA" sz="2400" dirty="0" smtClean="0"/>
          </a:p>
          <a:p>
            <a:endParaRPr lang="fr-CA" sz="2400" dirty="0" smtClean="0"/>
          </a:p>
          <a:p>
            <a:endParaRPr lang="fr-CA" sz="2400" dirty="0" smtClean="0"/>
          </a:p>
          <a:p>
            <a:endParaRPr lang="fr-CA" sz="2400" dirty="0" smtClean="0"/>
          </a:p>
          <a:p>
            <a:endParaRPr lang="fr-CA" sz="2400" dirty="0" smtClean="0"/>
          </a:p>
          <a:p>
            <a:endParaRPr lang="fr-CA" sz="2400" dirty="0" smtClean="0"/>
          </a:p>
          <a:p>
            <a:endParaRPr lang="fr-CA" sz="2400" dirty="0" smtClean="0"/>
          </a:p>
          <a:p>
            <a:endParaRPr lang="fr-CA" dirty="0"/>
          </a:p>
        </p:txBody>
      </p:sp>
      <p:pic>
        <p:nvPicPr>
          <p:cNvPr id="8" name="Picture 2"/>
          <p:cNvPicPr>
            <a:picLocks noChangeAspect="1" noChangeArrowheads="1"/>
          </p:cNvPicPr>
          <p:nvPr/>
        </p:nvPicPr>
        <p:blipFill>
          <a:blip r:embed="rId2"/>
          <a:srcRect/>
          <a:stretch>
            <a:fillRect/>
          </a:stretch>
        </p:blipFill>
        <p:spPr bwMode="auto">
          <a:xfrm>
            <a:off x="2357422" y="2697515"/>
            <a:ext cx="6000792" cy="3803319"/>
          </a:xfrm>
          <a:prstGeom prst="rect">
            <a:avLst/>
          </a:prstGeom>
          <a:noFill/>
          <a:ln w="9525">
            <a:noFill/>
            <a:miter lim="800000"/>
            <a:headEnd/>
            <a:tailEnd/>
          </a:ln>
          <a:effectLst/>
        </p:spPr>
      </p:pic>
      <p:sp>
        <p:nvSpPr>
          <p:cNvPr id="11" name="ZoneTexte 10"/>
          <p:cNvSpPr txBox="1"/>
          <p:nvPr/>
        </p:nvSpPr>
        <p:spPr>
          <a:xfrm>
            <a:off x="4857752" y="6581001"/>
            <a:ext cx="4429188" cy="276999"/>
          </a:xfrm>
          <a:prstGeom prst="rect">
            <a:avLst/>
          </a:prstGeom>
          <a:noFill/>
        </p:spPr>
        <p:txBody>
          <a:bodyPr wrap="square" rtlCol="0">
            <a:spAutoFit/>
          </a:bodyPr>
          <a:lstStyle/>
          <a:p>
            <a:r>
              <a:rPr lang="fr-CA" sz="1200" dirty="0" smtClean="0">
                <a:solidFill>
                  <a:schemeClr val="accent1"/>
                </a:solidFill>
              </a:rPr>
              <a:t>Pour plus </a:t>
            </a:r>
            <a:r>
              <a:rPr lang="fr-CA" sz="1200" dirty="0" smtClean="0">
                <a:solidFill>
                  <a:schemeClr val="accent1"/>
                </a:solidFill>
              </a:rPr>
              <a:t>de détails, </a:t>
            </a:r>
            <a:r>
              <a:rPr lang="fr-CA" sz="1200" dirty="0" smtClean="0">
                <a:solidFill>
                  <a:schemeClr val="accent1"/>
                </a:solidFill>
              </a:rPr>
              <a:t>consulter </a:t>
            </a:r>
            <a:r>
              <a:rPr lang="fr-CA" sz="1200" dirty="0" smtClean="0">
                <a:solidFill>
                  <a:schemeClr val="accent1"/>
                </a:solidFill>
              </a:rPr>
              <a:t>: </a:t>
            </a:r>
            <a:r>
              <a:rPr lang="fr-CA" sz="1200" dirty="0" smtClean="0">
                <a:solidFill>
                  <a:schemeClr val="accent1"/>
                </a:solidFill>
                <a:hlinkClick r:id="rId3"/>
              </a:rPr>
              <a:t>https</a:t>
            </a:r>
            <a:r>
              <a:rPr lang="fr-CA" sz="1200" dirty="0" smtClean="0">
                <a:solidFill>
                  <a:schemeClr val="accent1"/>
                </a:solidFill>
                <a:hlinkClick r:id="rId3"/>
              </a:rPr>
              <a:t>://wiki.umontreal.ca/x/noBdAw</a:t>
            </a:r>
            <a:r>
              <a:rPr lang="fr-CA" sz="1200" dirty="0" smtClean="0">
                <a:solidFill>
                  <a:schemeClr val="accent1"/>
                </a:solidFill>
              </a:rPr>
              <a:t> </a:t>
            </a:r>
            <a:endParaRPr lang="fr-CA" sz="1200" dirty="0">
              <a:solidFill>
                <a:schemeClr val="accent1"/>
              </a:solidFill>
            </a:endParaRPr>
          </a:p>
        </p:txBody>
      </p:sp>
      <p:pic>
        <p:nvPicPr>
          <p:cNvPr id="7" name="Picture 2">
            <a:hlinkClick r:id="rId4"/>
          </p:cNvPr>
          <p:cNvPicPr>
            <a:picLocks noChangeAspect="1" noChangeArrowheads="1"/>
          </p:cNvPicPr>
          <p:nvPr/>
        </p:nvPicPr>
        <p:blipFill>
          <a:blip r:embed="rId2"/>
          <a:srcRect/>
          <a:stretch>
            <a:fillRect/>
          </a:stretch>
        </p:blipFill>
        <p:spPr bwMode="auto">
          <a:xfrm>
            <a:off x="-32" y="1000108"/>
            <a:ext cx="9144000" cy="5795493"/>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7"/>
                                        </p:tgtEl>
                                      </p:cBhvr>
                                    </p:animEffect>
                                    <p:set>
                                      <p:cBhvr>
                                        <p:cTn id="12"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r>
              <a:rPr lang="fr-CA" dirty="0" smtClean="0"/>
              <a:t>Modélisation par Objets Typés </a:t>
            </a:r>
            <a:endParaRPr lang="fr-CA" dirty="0"/>
          </a:p>
        </p:txBody>
      </p:sp>
      <p:sp>
        <p:nvSpPr>
          <p:cNvPr id="6" name="Espace réservé du texte 5"/>
          <p:cNvSpPr>
            <a:spLocks noGrp="1"/>
          </p:cNvSpPr>
          <p:nvPr>
            <p:ph type="body" idx="2"/>
          </p:nvPr>
        </p:nvSpPr>
        <p:spPr>
          <a:xfrm>
            <a:off x="609600" y="1752600"/>
            <a:ext cx="819128" cy="4605358"/>
          </a:xfrm>
        </p:spPr>
        <p:txBody>
          <a:bodyPr vert="vert270" anchor="b">
            <a:normAutofit lnSpcReduction="10000"/>
          </a:bodyPr>
          <a:lstStyle/>
          <a:p>
            <a:r>
              <a:rPr lang="fr-CA" dirty="0" smtClean="0"/>
              <a:t>Tâche 2 : Se familiariser avec la démarche de conception pédagogique</a:t>
            </a:r>
            <a:endParaRPr lang="fr-CA" dirty="0"/>
          </a:p>
        </p:txBody>
      </p:sp>
      <p:sp>
        <p:nvSpPr>
          <p:cNvPr id="10" name="Espace réservé du contenu 9"/>
          <p:cNvSpPr>
            <a:spLocks noGrp="1"/>
          </p:cNvSpPr>
          <p:nvPr>
            <p:ph sz="quarter" idx="1"/>
          </p:nvPr>
        </p:nvSpPr>
        <p:spPr>
          <a:xfrm>
            <a:off x="1571604" y="1752600"/>
            <a:ext cx="7191396" cy="4419600"/>
          </a:xfrm>
        </p:spPr>
        <p:txBody>
          <a:bodyPr>
            <a:normAutofit lnSpcReduction="10000"/>
          </a:bodyPr>
          <a:lstStyle/>
          <a:p>
            <a:r>
              <a:rPr lang="fr-CA" dirty="0" smtClean="0"/>
              <a:t>« Les logiciels MOT (modélisation par objets typés) et </a:t>
            </a:r>
            <a:r>
              <a:rPr lang="fr-CA" dirty="0" err="1" smtClean="0"/>
              <a:t>MOTPlus</a:t>
            </a:r>
            <a:r>
              <a:rPr lang="fr-CA" dirty="0" smtClean="0"/>
              <a:t> sont des outils de construction et de </a:t>
            </a:r>
            <a:r>
              <a:rPr lang="fr-CA" b="1" dirty="0" smtClean="0">
                <a:solidFill>
                  <a:schemeClr val="accent1">
                    <a:lumMod val="50000"/>
                  </a:schemeClr>
                </a:solidFill>
              </a:rPr>
              <a:t>représentation graphiques</a:t>
            </a:r>
            <a:r>
              <a:rPr lang="fr-CA" b="1" dirty="0" smtClean="0"/>
              <a:t> </a:t>
            </a:r>
            <a:r>
              <a:rPr lang="fr-CA" dirty="0" smtClean="0"/>
              <a:t>servant à exprimer sous forme de </a:t>
            </a:r>
            <a:r>
              <a:rPr lang="fr-CA" b="1" dirty="0" smtClean="0">
                <a:solidFill>
                  <a:schemeClr val="accent1">
                    <a:lumMod val="50000"/>
                  </a:schemeClr>
                </a:solidFill>
              </a:rPr>
              <a:t>modèles</a:t>
            </a:r>
            <a:r>
              <a:rPr lang="fr-CA" dirty="0" smtClean="0"/>
              <a:t>, les </a:t>
            </a:r>
            <a:r>
              <a:rPr lang="fr-CA" b="1" dirty="0" smtClean="0">
                <a:solidFill>
                  <a:schemeClr val="accent1">
                    <a:lumMod val="50000"/>
                  </a:schemeClr>
                </a:solidFill>
              </a:rPr>
              <a:t>connaissances</a:t>
            </a:r>
            <a:r>
              <a:rPr lang="fr-CA" dirty="0" smtClean="0"/>
              <a:t> de divers champs de savoir. Ces modèles rendent compte de façon dynamique un ensemble de connaissances, pouvant être nombreuses et complexes d’un domaine particulier et des </a:t>
            </a:r>
            <a:r>
              <a:rPr lang="fr-CA" b="1" dirty="0" smtClean="0">
                <a:solidFill>
                  <a:schemeClr val="accent1">
                    <a:lumMod val="50000"/>
                  </a:schemeClr>
                </a:solidFill>
              </a:rPr>
              <a:t>liens</a:t>
            </a:r>
            <a:r>
              <a:rPr lang="fr-CA" dirty="0" smtClean="0"/>
              <a:t> qui existent entre ces connaissances. » (LICEF, 2009)</a:t>
            </a:r>
          </a:p>
          <a:p>
            <a:endParaRPr lang="fr-CA"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r>
              <a:rPr lang="fr-CA" dirty="0" smtClean="0"/>
              <a:t>Modélisation par Objets Typés </a:t>
            </a:r>
            <a:endParaRPr lang="fr-CA" dirty="0"/>
          </a:p>
        </p:txBody>
      </p:sp>
      <p:sp>
        <p:nvSpPr>
          <p:cNvPr id="6" name="Espace réservé du texte 5"/>
          <p:cNvSpPr>
            <a:spLocks noGrp="1"/>
          </p:cNvSpPr>
          <p:nvPr>
            <p:ph type="body" idx="2"/>
          </p:nvPr>
        </p:nvSpPr>
        <p:spPr>
          <a:xfrm>
            <a:off x="609600" y="1752600"/>
            <a:ext cx="819128" cy="4605358"/>
          </a:xfrm>
        </p:spPr>
        <p:txBody>
          <a:bodyPr vert="vert270" anchor="b">
            <a:normAutofit lnSpcReduction="10000"/>
          </a:bodyPr>
          <a:lstStyle/>
          <a:p>
            <a:r>
              <a:rPr lang="fr-CA" dirty="0" smtClean="0"/>
              <a:t>Tâche 2 : Se familiariser avec la démarche de conception pédagogique</a:t>
            </a:r>
            <a:endParaRPr lang="fr-CA" dirty="0"/>
          </a:p>
        </p:txBody>
      </p:sp>
      <p:pic>
        <p:nvPicPr>
          <p:cNvPr id="8" name="Espace réservé du contenu 7" descr="ModeleConnComp(2).jpg"/>
          <p:cNvPicPr>
            <a:picLocks noGrp="1" noChangeAspect="1"/>
          </p:cNvPicPr>
          <p:nvPr>
            <p:ph sz="quarter" idx="1"/>
          </p:nvPr>
        </p:nvPicPr>
        <p:blipFill>
          <a:blip r:embed="rId2"/>
          <a:stretch>
            <a:fillRect/>
          </a:stretch>
        </p:blipFill>
        <p:spPr>
          <a:xfrm>
            <a:off x="1778859" y="1677134"/>
            <a:ext cx="6936545" cy="4895138"/>
          </a:xfrm>
        </p:spPr>
      </p:pic>
      <p:sp>
        <p:nvSpPr>
          <p:cNvPr id="5" name="ZoneTexte 4"/>
          <p:cNvSpPr txBox="1"/>
          <p:nvPr/>
        </p:nvSpPr>
        <p:spPr>
          <a:xfrm>
            <a:off x="4857752" y="6581001"/>
            <a:ext cx="4429188" cy="276999"/>
          </a:xfrm>
          <a:prstGeom prst="rect">
            <a:avLst/>
          </a:prstGeom>
          <a:noFill/>
        </p:spPr>
        <p:txBody>
          <a:bodyPr wrap="square" rtlCol="0">
            <a:spAutoFit/>
          </a:bodyPr>
          <a:lstStyle/>
          <a:p>
            <a:r>
              <a:rPr lang="fr-CA" sz="1200" dirty="0" smtClean="0">
                <a:solidFill>
                  <a:schemeClr val="accent1"/>
                </a:solidFill>
              </a:rPr>
              <a:t>Pour plus </a:t>
            </a:r>
            <a:r>
              <a:rPr lang="fr-CA" sz="1200" dirty="0" smtClean="0">
                <a:solidFill>
                  <a:schemeClr val="accent1"/>
                </a:solidFill>
              </a:rPr>
              <a:t>de détails, </a:t>
            </a:r>
            <a:r>
              <a:rPr lang="fr-CA" sz="1200" dirty="0" smtClean="0">
                <a:solidFill>
                  <a:schemeClr val="accent1"/>
                </a:solidFill>
              </a:rPr>
              <a:t>consulter </a:t>
            </a:r>
            <a:r>
              <a:rPr lang="fr-CA" sz="1200" dirty="0" smtClean="0">
                <a:solidFill>
                  <a:schemeClr val="accent1"/>
                </a:solidFill>
              </a:rPr>
              <a:t>: </a:t>
            </a:r>
            <a:r>
              <a:rPr lang="fr-CA" sz="1200" dirty="0" smtClean="0">
                <a:solidFill>
                  <a:schemeClr val="accent1"/>
                </a:solidFill>
                <a:hlinkClick r:id="rId3"/>
              </a:rPr>
              <a:t>https</a:t>
            </a:r>
            <a:r>
              <a:rPr lang="fr-CA" sz="1200" dirty="0" smtClean="0">
                <a:solidFill>
                  <a:schemeClr val="accent1"/>
                </a:solidFill>
                <a:hlinkClick r:id="rId3"/>
              </a:rPr>
              <a:t>://wiki.umontreal.ca/x/noBdAw</a:t>
            </a:r>
            <a:r>
              <a:rPr lang="fr-CA" sz="1200" dirty="0" smtClean="0">
                <a:solidFill>
                  <a:schemeClr val="accent1"/>
                </a:solidFill>
              </a:rPr>
              <a:t> </a:t>
            </a:r>
            <a:endParaRPr lang="fr-CA" sz="1200" dirty="0">
              <a:solidFill>
                <a:schemeClr val="accent1"/>
              </a:solidFill>
            </a:endParaRPr>
          </a:p>
        </p:txBody>
      </p:sp>
      <p:pic>
        <p:nvPicPr>
          <p:cNvPr id="7" name="Espace réservé du contenu 7" descr="ModeleConnComp(2).jpg"/>
          <p:cNvPicPr>
            <a:picLocks noChangeAspect="1"/>
          </p:cNvPicPr>
          <p:nvPr/>
        </p:nvPicPr>
        <p:blipFill>
          <a:blip r:embed="rId2"/>
          <a:stretch>
            <a:fillRect/>
          </a:stretch>
        </p:blipFill>
        <p:spPr>
          <a:xfrm>
            <a:off x="-97655" y="285728"/>
            <a:ext cx="9313125" cy="6572296"/>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7"/>
                                        </p:tgtEl>
                                      </p:cBhvr>
                                    </p:animEffect>
                                    <p:set>
                                      <p:cBhvr>
                                        <p:cTn id="12"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Diapositive 1 - &amp;quot;Concevoir Une Situation d’apprentissage à enseigner en ligne…&amp;quot;&quot;/&gt;&lt;property id=&quot;20307&quot; value=&quot;256&quot;/&gt;&lt;/object&gt;&lt;object type=&quot;3&quot; unique_id=&quot;10005&quot;&gt;&lt;property id=&quot;20148&quot; value=&quot;5&quot;/&gt;&lt;property id=&quot;20300&quot; value=&quot;Diapositive 2 - &amp;quot;Tâche 1 : Se préparer à concevoir une SAE&amp;quot;&quot;/&gt;&lt;property id=&quot;20307&quot; value=&quot;258&quot;/&gt;&lt;/object&gt;&lt;object type=&quot;3&quot; unique_id=&quot;10006&quot;&gt;&lt;property id=&quot;20148&quot; value=&quot;5&quot;/&gt;&lt;property id=&quot;20300&quot; value=&quot;Diapositive 3 - &amp;quot;Déroulement de l’atelier&amp;quot;&quot;/&gt;&lt;property id=&quot;20307&quot; value=&quot;257&quot;/&gt;&lt;/object&gt;&lt;object type=&quot;3&quot; unique_id=&quot;10007&quot;&gt;&lt;property id=&quot;20148&quot; value=&quot;5&quot;/&gt;&lt;property id=&quot;20300&quot; value=&quot;Diapositive 4 - &amp;quot;Activer et anticiper&amp;quot;&quot;/&gt;&lt;property id=&quot;20307&quot; value=&quot;259&quot;/&gt;&lt;/object&gt;&lt;object type=&quot;3&quot; unique_id=&quot;10008&quot;&gt;&lt;property id=&quot;20148&quot; value=&quot;5&quot;/&gt;&lt;property id=&quot;20300&quot; value=&quot;Diapositive 5 - &amp;quot;Tâche 2 : Se familiariser avec la démarche de conception pédagogique&amp;quot;&quot;/&gt;&lt;property id=&quot;20307&quot; value=&quot;260&quot;/&gt;&lt;/object&gt;&lt;object type=&quot;3&quot; unique_id=&quot;10009&quot;&gt;&lt;property id=&quot;20148&quot; value=&quot;5&quot;/&gt;&lt;property id=&quot;20300&quot; value=&quot;Diapositive 6 - &amp;quot;Qu’est-ce qu’une SAE ? Un REA ? &amp;quot;&quot;/&gt;&lt;property id=&quot;20307&quot; value=&quot;261&quot;/&gt;&lt;/object&gt;&lt;object type=&quot;3&quot; unique_id=&quot;10010&quot;&gt;&lt;property id=&quot;20148&quot; value=&quot;5&quot;/&gt;&lt;property id=&quot;20300&quot; value=&quot;Diapositive 7 - &amp;quot;Proposition d’une méthode : MISA &amp;quot;&quot;/&gt;&lt;property id=&quot;20307&quot; value=&quot;262&quot;/&gt;&lt;/object&gt;&lt;object type=&quot;3&quot; unique_id=&quot;10011&quot;&gt;&lt;property id=&quot;20148&quot; value=&quot;5&quot;/&gt;&lt;property id=&quot;20300&quot; value=&quot;Diapositive 8 - &amp;quot;Modélisation par Objets Typés &amp;quot;&quot;/&gt;&lt;property id=&quot;20307&quot; value=&quot;263&quot;/&gt;&lt;/object&gt;&lt;object type=&quot;3&quot; unique_id=&quot;10012&quot;&gt;&lt;property id=&quot;20148&quot; value=&quot;5&quot;/&gt;&lt;property id=&quot;20300&quot; value=&quot;Diapositive 10 - &amp;quot;Exemple d’une démarche complétée&amp;quot;&quot;/&gt;&lt;property id=&quot;20307&quot; value=&quot;264&quot;/&gt;&lt;/object&gt;&lt;object type=&quot;3&quot; unique_id=&quot;10013&quot;&gt;&lt;property id=&quot;20148&quot; value=&quot;5&quot;/&gt;&lt;property id=&quot;20300&quot; value=&quot;Diapositive 11 - &amp;quot;Tâche 3 : Sélectionner les savoirs disciplinaires&amp;quot;&quot;/&gt;&lt;property id=&quot;20307&quot; value=&quot;265&quot;/&gt;&lt;/object&gt;&lt;object type=&quot;3&quot; unique_id=&quot;10110&quot;&gt;&lt;property id=&quot;20148&quot; value=&quot;5&quot;/&gt;&lt;property id=&quot;20300&quot; value=&quot;Diapositive 27 - &amp;quot;Références&amp;quot;&quot;/&gt;&lt;property id=&quot;20307&quot; value=&quot;266&quot;/&gt;&lt;/object&gt;&lt;object type=&quot;3&quot; unique_id=&quot;10111&quot;&gt;&lt;property id=&quot;20148&quot; value=&quot;5&quot;/&gt;&lt;property id=&quot;20300&quot; value=&quot;Diapositive 26 - &amp;quot;Merci pour votre attention !&amp;quot;&quot;/&gt;&lt;property id=&quot;20307&quot; value=&quot;267&quot;/&gt;&lt;/object&gt;&lt;object type=&quot;3&quot; unique_id=&quot;10154&quot;&gt;&lt;property id=&quot;20148&quot; value=&quot;5&quot;/&gt;&lt;property id=&quot;20300&quot; value=&quot;Diapositive 9 - &amp;quot;Modélisation par Objets Typés &amp;quot;&quot;/&gt;&lt;property id=&quot;20307&quot; value=&quot;268&quot;/&gt;&lt;/object&gt;&lt;object type=&quot;3&quot; unique_id=&quot;10230&quot;&gt;&lt;property id=&quot;20148&quot; value=&quot;5&quot;/&gt;&lt;property id=&quot;20300&quot; value=&quot;Diapositive 12 - &amp;quot;Lister les connaissances et compétences&amp;quot;&quot;/&gt;&lt;property id=&quot;20307&quot; value=&quot;269&quot;/&gt;&lt;/object&gt;&lt;object type=&quot;3&quot; unique_id=&quot;10295&quot;&gt;&lt;property id=&quot;20148&quot; value=&quot;5&quot;/&gt;&lt;property id=&quot;20300&quot; value=&quot;Diapositive 13 - &amp;quot;Classer les éléments ciblés&amp;quot;&quot;/&gt;&lt;property id=&quot;20307&quot; value=&quot;270&quot;/&gt;&lt;/object&gt;&lt;object type=&quot;3&quot; unique_id=&quot;10296&quot;&gt;&lt;property id=&quot;20148&quot; value=&quot;5&quot;/&gt;&lt;property id=&quot;20300&quot; value=&quot;Diapositive 14 - &amp;quot;Terminer le modèle&amp;quot;&quot;/&gt;&lt;property id=&quot;20307&quot; value=&quot;271&quot;/&gt;&lt;/object&gt;&lt;object type=&quot;3&quot; unique_id=&quot;10351&quot;&gt;&lt;property id=&quot;20148&quot; value=&quot;5&quot;/&gt;&lt;property id=&quot;20300&quot; value=&quot;Diapositive 17 - &amp;quot;Tâche 4 : Planifier les séquences d’enseignement&amp;quot;&quot;/&gt;&lt;property id=&quot;20307&quot; value=&quot;272&quot;/&gt;&lt;/object&gt;&lt;object type=&quot;3&quot; unique_id=&quot;10466&quot;&gt;&lt;property id=&quot;20148&quot; value=&quot;5&quot;/&gt;&lt;property id=&quot;20300&quot; value=&quot;Diapositive 15 - &amp;quot;PAUSE Santé &amp;quot;&quot;/&gt;&lt;property id=&quot;20307&quot; value=&quot;273&quot;/&gt;&lt;/object&gt;&lt;object type=&quot;3&quot; unique_id=&quot;10467&quot;&gt;&lt;property id=&quot;20148&quot; value=&quot;5&quot;/&gt;&lt;property id=&quot;20300&quot; value=&quot;Diapositive 19 - &amp;quot;Tâche 5 : Choisir les stratégies pédagogiques&amp;quot;&quot;/&gt;&lt;property id=&quot;20307&quot; value=&quot;274&quot;/&gt;&lt;/object&gt;&lt;object type=&quot;3&quot; unique_id=&quot;10468&quot;&gt;&lt;property id=&quot;20148&quot; value=&quot;5&quot;/&gt;&lt;property id=&quot;20300&quot; value=&quot;Diapositive 22 - &amp;quot;Tâche 6 : Finaliser la scénarisation pédagogique&amp;quot;&quot;/&gt;&lt;property id=&quot;20307&quot; value=&quot;275&quot;/&gt;&lt;/object&gt;&lt;object type=&quot;3&quot; unique_id=&quot;10469&quot;&gt;&lt;property id=&quot;20148&quot; value=&quot;5&quot;/&gt;&lt;property id=&quot;20300&quot; value=&quot;Diapositive 24 - &amp;quot;Tâche finale : Porter un regard réflexif&amp;quot;&quot;/&gt;&lt;property id=&quot;20307&quot; value=&quot;276&quot;/&gt;&lt;/object&gt;&lt;object type=&quot;3&quot; unique_id=&quot;10539&quot;&gt;&lt;property id=&quot;20148&quot; value=&quot;5&quot;/&gt;&lt;property id=&quot;20300&quot; value=&quot;Diapositive 18 - &amp;quot;Structurer les événements d’apprentissage&amp;quot;&quot;/&gt;&lt;property id=&quot;20307&quot; value=&quot;277&quot;/&gt;&lt;/object&gt;&lt;object type=&quot;3&quot; unique_id=&quot;10660&quot;&gt;&lt;property id=&quot;20148&quot; value=&quot;5&quot;/&gt;&lt;property id=&quot;20300&quot; value=&quot;Diapositive 20 - &amp;quot;Distinguer approches et stratégies pédagogiques&amp;quot;&quot;/&gt;&lt;property id=&quot;20307&quot; value=&quot;278&quot;/&gt;&lt;/object&gt;&lt;object type=&quot;3&quot; unique_id=&quot;10661&quot;&gt;&lt;property id=&quot;20148&quot; value=&quot;5&quot;/&gt;&lt;property id=&quot;20300&quot; value=&quot;Diapositive 21 - &amp;quot;Discriminer les stratégies en ligne&amp;quot;&quot;/&gt;&lt;property id=&quot;20307&quot; value=&quot;279&quot;/&gt;&lt;/object&gt;&lt;object type=&quot;3&quot; unique_id=&quot;10769&quot;&gt;&lt;property id=&quot;20148&quot; value=&quot;5&quot;/&gt;&lt;property id=&quot;20300&quot; value=&quot;Diapositive 23 - &amp;quot;Compléter le RÉA et anticiper les réalisations&amp;quot;&quot;/&gt;&lt;property id=&quot;20307&quot; value=&quot;280&quot;/&gt;&lt;/object&gt;&lt;object type=&quot;3&quot; unique_id=&quot;10770&quot;&gt;&lt;property id=&quot;20148&quot; value=&quot;5&quot;/&gt;&lt;property id=&quot;20300&quot; value=&quot;Diapositive 25 - &amp;quot;Porter un regard réflexif&amp;quot;&quot;/&gt;&lt;property id=&quot;20307&quot; value=&quot;281&quot;/&gt;&lt;/object&gt;&lt;object type=&quot;3&quot; unique_id=&quot;10855&quot;&gt;&lt;property id=&quot;20148&quot; value=&quot;5&quot;/&gt;&lt;property id=&quot;20300&quot; value=&quot;Diapositive 16 - &amp;quot;Partage et discussion&amp;quot;&quot;/&gt;&lt;property id=&quot;20307&quot; value=&quot;283&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édian">
  <a:themeElements>
    <a:clrScheme name="Mé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é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é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1478</TotalTime>
  <Words>1004</Words>
  <Application>Microsoft Office PowerPoint</Application>
  <PresentationFormat>Affichage à l'écran (4:3)</PresentationFormat>
  <Paragraphs>196</Paragraphs>
  <Slides>27</Slides>
  <Notes>0</Notes>
  <HiddenSlides>0</HiddenSlides>
  <MMClips>0</MMClips>
  <ScaleCrop>false</ScaleCrop>
  <HeadingPairs>
    <vt:vector size="4" baseType="variant">
      <vt:variant>
        <vt:lpstr>Thème</vt:lpstr>
      </vt:variant>
      <vt:variant>
        <vt:i4>1</vt:i4>
      </vt:variant>
      <vt:variant>
        <vt:lpstr>Titres des diapositives</vt:lpstr>
      </vt:variant>
      <vt:variant>
        <vt:i4>27</vt:i4>
      </vt:variant>
    </vt:vector>
  </HeadingPairs>
  <TitlesOfParts>
    <vt:vector size="28" baseType="lpstr">
      <vt:lpstr>Médian</vt:lpstr>
      <vt:lpstr>Concevoir Une Situation d’apprentissage à enseigner en ligne…</vt:lpstr>
      <vt:lpstr>Tâche 1 : Se préparer à concevoir une SAE</vt:lpstr>
      <vt:lpstr>Déroulement de l’atelier</vt:lpstr>
      <vt:lpstr>Activer et anticiper</vt:lpstr>
      <vt:lpstr>Tâche 2 : Se familiariser avec la démarche de conception pédagogique</vt:lpstr>
      <vt:lpstr>Qu’est-ce qu’une SAE ? Un REA ? </vt:lpstr>
      <vt:lpstr>Proposition d’une méthode : MISA </vt:lpstr>
      <vt:lpstr>Modélisation par Objets Typés </vt:lpstr>
      <vt:lpstr>Modélisation par Objets Typés </vt:lpstr>
      <vt:lpstr>Exemple d’une démarche complétée</vt:lpstr>
      <vt:lpstr>Tâche 3 : Sélectionner les savoirs disciplinaires</vt:lpstr>
      <vt:lpstr>Lister les connaissances et compétences</vt:lpstr>
      <vt:lpstr>Classer les éléments ciblés</vt:lpstr>
      <vt:lpstr>Terminer le modèle</vt:lpstr>
      <vt:lpstr>PAUSE Santé </vt:lpstr>
      <vt:lpstr>Partage et discussion</vt:lpstr>
      <vt:lpstr>Tâche 4 : Planifier les séquences d’enseignement</vt:lpstr>
      <vt:lpstr>Structurer les événements d’apprentissage</vt:lpstr>
      <vt:lpstr>Tâche 5 : Choisir les stratégies pédagogiques</vt:lpstr>
      <vt:lpstr>Distinguer approches et stratégies pédagogiques</vt:lpstr>
      <vt:lpstr>Discriminer les stratégies en ligne</vt:lpstr>
      <vt:lpstr>Tâche 6 : Finaliser la scénarisation pédagogique</vt:lpstr>
      <vt:lpstr>Compléter le RÉA et anticiper les réalisations</vt:lpstr>
      <vt:lpstr>Tâche finale : Porter un regard réflexif</vt:lpstr>
      <vt:lpstr>Porter un regard réflexif</vt:lpstr>
      <vt:lpstr>Merci pour votre attention !</vt:lpstr>
      <vt:lpstr>Références</vt:lpstr>
    </vt:vector>
  </TitlesOfParts>
  <Company>Universite de Montreal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Concevoir Une activité d’apprentissage à enseigner en ligne…</dc:title>
  <dc:creator>Florian Meyer</dc:creator>
  <cp:lastModifiedBy>Florian Meyer</cp:lastModifiedBy>
  <cp:revision>159</cp:revision>
  <dcterms:created xsi:type="dcterms:W3CDTF">2009-09-17T22:21:53Z</dcterms:created>
  <dcterms:modified xsi:type="dcterms:W3CDTF">2009-09-30T20:40:51Z</dcterms:modified>
</cp:coreProperties>
</file>